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22" r:id="rId2"/>
    <p:sldId id="335" r:id="rId3"/>
    <p:sldId id="338" r:id="rId4"/>
    <p:sldId id="334" r:id="rId5"/>
    <p:sldId id="339" r:id="rId6"/>
    <p:sldId id="342" r:id="rId7"/>
    <p:sldId id="336" r:id="rId8"/>
    <p:sldId id="323" r:id="rId9"/>
    <p:sldId id="333" r:id="rId10"/>
    <p:sldId id="326" r:id="rId11"/>
    <p:sldId id="344" r:id="rId12"/>
    <p:sldId id="318" r:id="rId13"/>
    <p:sldId id="324" r:id="rId14"/>
    <p:sldId id="332" r:id="rId15"/>
    <p:sldId id="325" r:id="rId16"/>
    <p:sldId id="343" r:id="rId17"/>
    <p:sldId id="319" r:id="rId18"/>
    <p:sldId id="341" r:id="rId19"/>
    <p:sldId id="320" r:id="rId20"/>
    <p:sldId id="321" r:id="rId21"/>
    <p:sldId id="305" r:id="rId22"/>
    <p:sldId id="331" r:id="rId23"/>
    <p:sldId id="348" r:id="rId24"/>
    <p:sldId id="296" r:id="rId25"/>
    <p:sldId id="297" r:id="rId26"/>
    <p:sldId id="298" r:id="rId27"/>
    <p:sldId id="265" r:id="rId28"/>
    <p:sldId id="266" r:id="rId29"/>
    <p:sldId id="278" r:id="rId30"/>
    <p:sldId id="256" r:id="rId31"/>
    <p:sldId id="257" r:id="rId32"/>
    <p:sldId id="304" r:id="rId33"/>
    <p:sldId id="258" r:id="rId34"/>
    <p:sldId id="259" r:id="rId35"/>
    <p:sldId id="349" r:id="rId36"/>
    <p:sldId id="345" r:id="rId37"/>
    <p:sldId id="346" r:id="rId38"/>
    <p:sldId id="347" r:id="rId39"/>
    <p:sldId id="329" r:id="rId40"/>
    <p:sldId id="261" r:id="rId41"/>
    <p:sldId id="328" r:id="rId42"/>
    <p:sldId id="327" r:id="rId43"/>
    <p:sldId id="262" r:id="rId44"/>
    <p:sldId id="307" r:id="rId45"/>
    <p:sldId id="281" r:id="rId46"/>
    <p:sldId id="280" r:id="rId47"/>
    <p:sldId id="263" r:id="rId48"/>
    <p:sldId id="284" r:id="rId49"/>
    <p:sldId id="293" r:id="rId50"/>
    <p:sldId id="308" r:id="rId51"/>
    <p:sldId id="279" r:id="rId52"/>
    <p:sldId id="337" r:id="rId53"/>
    <p:sldId id="295" r:id="rId54"/>
    <p:sldId id="288" r:id="rId55"/>
    <p:sldId id="290" r:id="rId56"/>
    <p:sldId id="270" r:id="rId57"/>
    <p:sldId id="271" r:id="rId58"/>
    <p:sldId id="306" r:id="rId59"/>
    <p:sldId id="272" r:id="rId60"/>
    <p:sldId id="274" r:id="rId61"/>
    <p:sldId id="269" r:id="rId62"/>
    <p:sldId id="275" r:id="rId63"/>
    <p:sldId id="300" r:id="rId64"/>
    <p:sldId id="302" r:id="rId65"/>
    <p:sldId id="340" r:id="rId66"/>
    <p:sldId id="350" r:id="rId6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99CC00"/>
    <a:srgbClr val="FFCC66"/>
    <a:srgbClr val="CCCC00"/>
    <a:srgbClr val="CCFFFF"/>
    <a:srgbClr val="666699"/>
    <a:srgbClr val="FF0000"/>
    <a:srgbClr val="BED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5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CB9C5D9-EBBD-4757-A2CA-8EF54008A5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2022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6477161-AA53-462E-BCE0-3748481F0F8C}" type="datetimeFigureOut">
              <a:rPr lang="en-US"/>
              <a:pPr>
                <a:defRPr/>
              </a:pPr>
              <a:t>9/19/2017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63BB51E-AD11-44BE-BFB6-E0B17F0C11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3303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smtClean="0">
                <a:ea typeface="ＭＳ Ｐゴシック" panose="020B0600070205080204" pitchFamily="34" charset="-128"/>
              </a:rPr>
              <a:t>A French non-governmental organization put together this map of the world's major physical barriers – its most consequential walls. The red lines indicate walls and barriers meant to prevent or control immigration; you see a number of those particularly where there are rich countries next to poorer countries. The green walls are mostly political barriers, such as the 1,700-mile-long "Moroccan Wall" dividing Morocco-occupied Western Sahara, the West Bank separation barrier and the Korean demilitarized zone. No single map of something this controversial and sensitive is ever going to satisfy everyone, but it's a fascinating glimpse into why and where we choose to limit human movement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8D6FA29-A879-48C5-8957-C0EC6941575D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784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03344-09B4-4D44-AFE5-6ECC83B3F4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925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E60F6-A67F-4360-B72E-315C31F1C9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647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72430-BB72-43EB-9299-8447699DE0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2165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71599-5BB6-43AF-BAD5-8D5A6C912A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210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849C9-8E95-4AB7-A2BC-6F212041E1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43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BA67D-52CB-4A62-9592-FAB5F5B230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985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BE13D-B659-4E4E-A401-2E9CFAD94E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987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4D778-D7E5-4011-84A5-933D12B1F0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6504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575-DAC9-4127-A7D8-67C09947EC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493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2D705-995C-4AFC-8E12-0750E57DB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8072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9FC-A331-4019-898D-33CB3FCAF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511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B9915-2E3D-4329-A96B-B03A1C99DF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4059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61CD9-2469-4DE3-9ACB-856CB656DF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04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DC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6" tIns="45714" rIns="91426" bIns="457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6" tIns="45714" rIns="91426" bIns="4571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AD8E848-F4CE-49B8-8FD6-E53DD2BDEC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u="sng"/>
              <a:t>Voluntary Migration</a:t>
            </a:r>
          </a:p>
        </p:txBody>
      </p:sp>
      <p:sp>
        <p:nvSpPr>
          <p:cNvPr id="2051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4582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 b="1" smtClean="0">
                <a:latin typeface="Book Antiqua" pitchFamily="18" charset="0"/>
                <a:ea typeface="ＭＳ Ｐゴシック" pitchFamily="34" charset="-128"/>
              </a:rPr>
              <a:t>(pre-1945) </a:t>
            </a:r>
            <a:r>
              <a:rPr lang="en-US" sz="2400" b="1" smtClean="0">
                <a:latin typeface="Book Antiqua" pitchFamily="18" charset="0"/>
                <a:ea typeface="ＭＳ Ｐゴシック" pitchFamily="34" charset="-128"/>
              </a:rPr>
              <a:t>75 million Europeans migrated to the America</a:t>
            </a:r>
            <a:r>
              <a:rPr lang="ja-JP" altLang="en-US" sz="2400" b="1" smtClean="0">
                <a:latin typeface="Book Antiqua" pitchFamily="18" charset="0"/>
                <a:ea typeface="ＭＳ Ｐゴシック" pitchFamily="34" charset="-128"/>
              </a:rPr>
              <a:t>’</a:t>
            </a:r>
            <a:r>
              <a:rPr lang="en-US" altLang="ja-JP" sz="2400" b="1" smtClean="0">
                <a:latin typeface="Book Antiqua" pitchFamily="18" charset="0"/>
                <a:ea typeface="ＭＳ Ｐゴシック" pitchFamily="34" charset="-128"/>
              </a:rPr>
              <a:t>s</a:t>
            </a:r>
            <a:br>
              <a:rPr lang="en-US" altLang="ja-JP" sz="2400" b="1" smtClean="0">
                <a:latin typeface="Book Antiqua" pitchFamily="18" charset="0"/>
                <a:ea typeface="ＭＳ Ｐゴシック" pitchFamily="34" charset="-128"/>
              </a:rPr>
            </a:br>
            <a:endParaRPr lang="en-US" altLang="ja-JP" sz="2400" b="1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b="1" smtClean="0">
                <a:latin typeface="Book Antiqua" pitchFamily="18" charset="0"/>
                <a:ea typeface="ＭＳ Ｐゴシック" pitchFamily="34" charset="-128"/>
              </a:rPr>
              <a:t>(post 1945) </a:t>
            </a:r>
            <a:r>
              <a:rPr lang="en-US" sz="2400" b="1" smtClean="0">
                <a:latin typeface="Book Antiqua" pitchFamily="18" charset="0"/>
                <a:ea typeface="ＭＳ Ｐゴシック" pitchFamily="34" charset="-128"/>
              </a:rPr>
              <a:t>Jewish immigrants to Israel</a:t>
            </a:r>
            <a:br>
              <a:rPr lang="en-US" sz="2400" b="1" smtClean="0">
                <a:latin typeface="Book Antiqua" pitchFamily="18" charset="0"/>
                <a:ea typeface="ＭＳ Ｐゴシック" pitchFamily="34" charset="-128"/>
              </a:rPr>
            </a:br>
            <a:endParaRPr lang="en-US" sz="2400" b="1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smtClean="0">
                <a:latin typeface="Book Antiqua" pitchFamily="18" charset="0"/>
                <a:ea typeface="ＭＳ Ｐゴシック" pitchFamily="34" charset="-128"/>
              </a:rPr>
              <a:t>German migration after World War II </a:t>
            </a:r>
            <a:br>
              <a:rPr lang="en-US" sz="2400" b="1" smtClean="0">
                <a:latin typeface="Book Antiqua" pitchFamily="18" charset="0"/>
                <a:ea typeface="ＭＳ Ｐゴシック" pitchFamily="34" charset="-128"/>
              </a:rPr>
            </a:br>
            <a:endParaRPr lang="en-US" sz="2400" b="1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smtClean="0">
                <a:latin typeface="Book Antiqua" pitchFamily="18" charset="0"/>
                <a:ea typeface="ＭＳ Ｐゴシック" pitchFamily="34" charset="-128"/>
              </a:rPr>
              <a:t> From/Through Mexico to the United States</a:t>
            </a:r>
            <a:br>
              <a:rPr lang="en-US" sz="2400" b="1" smtClean="0">
                <a:latin typeface="Book Antiqua" pitchFamily="18" charset="0"/>
                <a:ea typeface="ＭＳ Ｐゴシック" pitchFamily="34" charset="-128"/>
              </a:rPr>
            </a:br>
            <a:endParaRPr lang="en-US" sz="2400" b="1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smtClean="0">
                <a:latin typeface="Book Antiqua" pitchFamily="18" charset="0"/>
                <a:ea typeface="ＭＳ Ｐゴシック" pitchFamily="34" charset="-128"/>
              </a:rPr>
              <a:t> Global migration to Europe to help rebuild after WWII</a:t>
            </a:r>
            <a:br>
              <a:rPr lang="en-US" sz="2400" b="1" smtClean="0">
                <a:latin typeface="Book Antiqua" pitchFamily="18" charset="0"/>
                <a:ea typeface="ＭＳ Ｐゴシック" pitchFamily="34" charset="-128"/>
              </a:rPr>
            </a:br>
            <a:endParaRPr lang="en-US" sz="2400" b="1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smtClean="0">
                <a:latin typeface="Book Antiqua" pitchFamily="18" charset="0"/>
                <a:ea typeface="ＭＳ Ｐゴシック" pitchFamily="34" charset="-128"/>
              </a:rPr>
              <a:t> Cuban immigrants arrived and stayed in Greater      Miami area (</a:t>
            </a:r>
            <a:r>
              <a:rPr lang="ja-JP" altLang="en-US" sz="2400" b="1" smtClean="0">
                <a:latin typeface="Book Antiqua" pitchFamily="18" charset="0"/>
                <a:ea typeface="ＭＳ Ｐゴシック" pitchFamily="34" charset="-128"/>
              </a:rPr>
              <a:t>“</a:t>
            </a:r>
            <a:r>
              <a:rPr lang="en-US" altLang="ja-JP" sz="2400" b="1" smtClean="0">
                <a:latin typeface="Book Antiqua" pitchFamily="18" charset="0"/>
                <a:ea typeface="ＭＳ Ｐゴシック" pitchFamily="34" charset="-128"/>
              </a:rPr>
              <a:t>Little Havana</a:t>
            </a:r>
            <a:r>
              <a:rPr lang="ja-JP" altLang="en-US" sz="2400" b="1" smtClean="0">
                <a:latin typeface="Book Antiqua" pitchFamily="18" charset="0"/>
                <a:ea typeface="ＭＳ Ｐゴシック" pitchFamily="34" charset="-128"/>
              </a:rPr>
              <a:t>”</a:t>
            </a:r>
            <a:r>
              <a:rPr lang="en-US" altLang="ja-JP" sz="2400" b="1" smtClean="0">
                <a:latin typeface="Book Antiqua" pitchFamily="18" charset="0"/>
                <a:ea typeface="ＭＳ Ｐゴシック" pitchFamily="34" charset="-128"/>
              </a:rPr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smtClean="0">
              <a:latin typeface="Book Antiqua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b="1" u="sng" smtClean="0">
                <a:latin typeface="Book Antiqua" pitchFamily="18" charset="0"/>
                <a:ea typeface="ＭＳ Ｐゴシック" pitchFamily="34" charset="-128"/>
              </a:rPr>
              <a:t/>
            </a:r>
            <a:br>
              <a:rPr lang="en-US" sz="3200" b="1" u="sng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200" b="1" u="sng" smtClean="0">
                <a:latin typeface="Book Antiqua" pitchFamily="18" charset="0"/>
                <a:ea typeface="ＭＳ Ｐゴシック" pitchFamily="34" charset="-128"/>
              </a:rPr>
              <a:t/>
            </a:r>
            <a:br>
              <a:rPr lang="en-US" sz="3200" b="1" u="sng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200" b="1" u="sng" smtClean="0">
                <a:latin typeface="Book Antiqua" pitchFamily="18" charset="0"/>
                <a:ea typeface="ＭＳ Ｐゴシック" pitchFamily="34" charset="-128"/>
              </a:rPr>
              <a:t/>
            </a:r>
            <a:br>
              <a:rPr lang="en-US" sz="3200" b="1" u="sng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b="1" u="sng" smtClean="0">
                <a:latin typeface="Book Antiqua" pitchFamily="18" charset="0"/>
                <a:ea typeface="ＭＳ Ｐゴシック" pitchFamily="34" charset="-128"/>
              </a:rPr>
              <a:t>Internal or Intranational migrations</a:t>
            </a:r>
            <a:br>
              <a:rPr lang="en-US" sz="3600" b="1" u="sng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b="1" u="sng" smtClean="0">
                <a:latin typeface="Trebuchet MS" pitchFamily="34" charset="0"/>
                <a:ea typeface="ＭＳ Ｐゴシック" pitchFamily="34" charset="-128"/>
              </a:rPr>
              <a:t/>
            </a:r>
            <a:br>
              <a:rPr lang="en-US" sz="3600" b="1" u="sng" smtClean="0">
                <a:latin typeface="Trebuchet MS" pitchFamily="34" charset="0"/>
                <a:ea typeface="ＭＳ Ｐゴシック" pitchFamily="34" charset="-128"/>
              </a:rPr>
            </a:br>
            <a:endParaRPr lang="en-US" sz="3600" b="1" u="sng" smtClean="0">
              <a:latin typeface="Trebuchet MS" pitchFamily="34" charset="0"/>
              <a:ea typeface="ＭＳ Ｐゴシック" pitchFamily="34" charset="-128"/>
            </a:endParaRPr>
          </a:p>
        </p:txBody>
      </p:sp>
      <p:sp>
        <p:nvSpPr>
          <p:cNvPr id="9523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2296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Book Antiqua" pitchFamily="18" charset="0"/>
                <a:ea typeface="ＭＳ Ｐゴシック" pitchFamily="34" charset="-128"/>
              </a:rPr>
              <a:t>Current US Migration trend:</a:t>
            </a: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latin typeface="Book Antiqua" pitchFamily="18" charset="0"/>
                <a:ea typeface="ＭＳ Ｐゴシック" pitchFamily="34" charset="-128"/>
              </a:rPr>
              <a:t>   westward and southward (Sunbelt)</a:t>
            </a:r>
            <a:br>
              <a:rPr lang="en-US" dirty="0" smtClean="0">
                <a:latin typeface="Book Antiqua" pitchFamily="18" charset="0"/>
                <a:ea typeface="ＭＳ Ｐゴシック" pitchFamily="34" charset="-128"/>
              </a:rPr>
            </a:br>
            <a:endParaRPr lang="en-US" dirty="0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dirty="0" smtClean="0">
                <a:latin typeface="Book Antiqua" pitchFamily="18" charset="0"/>
                <a:ea typeface="ＭＳ Ｐゴシック" pitchFamily="34" charset="-128"/>
              </a:rPr>
              <a:t>African-Americans moved northward </a:t>
            </a:r>
            <a:br>
              <a:rPr lang="en-US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dirty="0" smtClean="0">
                <a:latin typeface="Book Antiqua" pitchFamily="18" charset="0"/>
                <a:ea typeface="ＭＳ Ｐゴシック" pitchFamily="34" charset="-128"/>
              </a:rPr>
              <a:t>during World War’s   &amp;  then south       again after 1970</a:t>
            </a:r>
            <a:r>
              <a:rPr lang="ja-JP" altLang="en-US" dirty="0" smtClean="0">
                <a:latin typeface="Book Antiqua" pitchFamily="18" charset="0"/>
                <a:ea typeface="ＭＳ Ｐゴシック" pitchFamily="34" charset="-128"/>
              </a:rPr>
              <a:t>’</a:t>
            </a:r>
            <a:r>
              <a:rPr lang="en-US" altLang="ja-JP" dirty="0" smtClean="0">
                <a:latin typeface="Book Antiqua" pitchFamily="18" charset="0"/>
                <a:ea typeface="ＭＳ Ｐゴシック" pitchFamily="34" charset="-128"/>
              </a:rPr>
              <a:t>s….</a:t>
            </a:r>
            <a:r>
              <a:rPr lang="en-US" altLang="ja-JP" b="1" dirty="0" smtClean="0">
                <a:latin typeface="Book Antiqua" pitchFamily="18" charset="0"/>
                <a:ea typeface="ＭＳ Ｐゴシック" pitchFamily="34" charset="-128"/>
              </a:rPr>
              <a:t>why?</a:t>
            </a:r>
            <a:br>
              <a:rPr lang="en-US" altLang="ja-JP" b="1" dirty="0" smtClean="0">
                <a:latin typeface="Book Antiqua" pitchFamily="18" charset="0"/>
                <a:ea typeface="ＭＳ Ｐゴシック" pitchFamily="34" charset="-128"/>
              </a:rPr>
            </a:br>
            <a:endParaRPr lang="en-US" altLang="ja-JP" b="1" dirty="0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dirty="0" smtClean="0">
                <a:latin typeface="Book Antiqua" pitchFamily="18" charset="0"/>
                <a:ea typeface="ＭＳ Ｐゴシック" pitchFamily="34" charset="-128"/>
              </a:rPr>
              <a:t>Can you think of another large-scale example in the US?</a:t>
            </a:r>
          </a:p>
          <a:p>
            <a:pPr lvl="1" eaLnBrk="1" hangingPunct="1">
              <a:buFontTx/>
              <a:buNone/>
              <a:defRPr/>
            </a:pPr>
            <a:r>
              <a:rPr lang="en-US" dirty="0" smtClean="0">
                <a:latin typeface="Book Antiqua" pitchFamily="18" charset="0"/>
                <a:ea typeface="ＭＳ Ｐゴシック" pitchFamily="34" charset="-128"/>
              </a:rPr>
              <a:t>      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Rates of travel in 1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26988"/>
            <a:ext cx="5337175" cy="704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International Voluntary Migration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endParaRPr lang="en-US" dirty="0" smtClean="0">
              <a:latin typeface="Book Antiqua" pitchFamily="18" charset="0"/>
              <a:ea typeface="+mn-ea"/>
            </a:endParaRPr>
          </a:p>
          <a:p>
            <a:pPr eaLnBrk="1" hangingPunct="1">
              <a:defRPr/>
            </a:pPr>
            <a:r>
              <a:rPr lang="en-US" b="1" dirty="0" smtClean="0">
                <a:latin typeface="Book Antiqua" pitchFamily="18" charset="0"/>
                <a:ea typeface="+mn-ea"/>
              </a:rPr>
              <a:t>Guest workers</a:t>
            </a:r>
            <a:br>
              <a:rPr lang="en-US" b="1" dirty="0" smtClean="0">
                <a:latin typeface="Book Antiqua" pitchFamily="18" charset="0"/>
                <a:ea typeface="+mn-ea"/>
              </a:rPr>
            </a:br>
            <a:endParaRPr lang="en-US" b="1" dirty="0" smtClean="0">
              <a:latin typeface="Book Antiqua" pitchFamily="18" charset="0"/>
              <a:ea typeface="+mn-ea"/>
            </a:endParaRPr>
          </a:p>
          <a:p>
            <a:pPr eaLnBrk="1" hangingPunct="1">
              <a:defRPr/>
            </a:pPr>
            <a:r>
              <a:rPr lang="en-US" b="1" dirty="0" smtClean="0">
                <a:latin typeface="Book Antiqua" pitchFamily="18" charset="0"/>
                <a:ea typeface="+mn-ea"/>
              </a:rPr>
              <a:t>Foreign workers </a:t>
            </a:r>
            <a:br>
              <a:rPr lang="en-US" b="1" dirty="0" smtClean="0">
                <a:latin typeface="Book Antiqua" pitchFamily="18" charset="0"/>
                <a:ea typeface="+mn-ea"/>
              </a:rPr>
            </a:br>
            <a:endParaRPr lang="en-US" b="1" dirty="0" smtClean="0">
              <a:latin typeface="Book Antiqua" pitchFamily="18" charset="0"/>
              <a:ea typeface="+mn-ea"/>
            </a:endParaRPr>
          </a:p>
          <a:p>
            <a:pPr eaLnBrk="1" hangingPunct="1">
              <a:defRPr/>
            </a:pPr>
            <a:r>
              <a:rPr lang="en-US" b="1" dirty="0" smtClean="0">
                <a:latin typeface="Book Antiqua" pitchFamily="18" charset="0"/>
                <a:ea typeface="+mn-ea"/>
              </a:rPr>
              <a:t>Overseas Contract Worker program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b="1" dirty="0">
                <a:latin typeface="Book Antiqua" pitchFamily="18" charset="0"/>
                <a:ea typeface="+mn-ea"/>
              </a:rPr>
              <a:t> </a:t>
            </a:r>
            <a:r>
              <a:rPr lang="en-US" b="1" dirty="0" smtClean="0">
                <a:latin typeface="Book Antiqua" pitchFamily="18" charset="0"/>
                <a:ea typeface="+mn-ea"/>
              </a:rPr>
              <a:t>     (Asians in Africa &amp; Mid-East)</a:t>
            </a:r>
          </a:p>
          <a:p>
            <a:pPr lvl="1" eaLnBrk="1" hangingPunct="1">
              <a:defRPr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 autoUpdateAnimBg="0"/>
      <p:bldP spid="79875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u="sng">
                <a:latin typeface="Book Antiqua" charset="0"/>
              </a:rPr>
              <a:t>Forced migrations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534400" cy="54102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u="sng" smtClean="0">
                <a:latin typeface="Book Antiqua" pitchFamily="18" charset="0"/>
                <a:ea typeface="ＭＳ Ｐゴシック" pitchFamily="34" charset="-128"/>
              </a:rPr>
              <a:t>Transatlantic Slave Trade</a:t>
            </a:r>
            <a:r>
              <a:rPr lang="en-US" sz="2800" u="sng" smtClean="0">
                <a:latin typeface="Trebuchet MS" pitchFamily="34" charset="0"/>
                <a:ea typeface="ＭＳ Ｐゴシック" pitchFamily="34" charset="-128"/>
              </a:rPr>
              <a:t/>
            </a:r>
            <a:br>
              <a:rPr lang="en-US" sz="2800" u="sng" smtClean="0">
                <a:latin typeface="Trebuchet MS" pitchFamily="34" charset="0"/>
                <a:ea typeface="ＭＳ Ｐゴシック" pitchFamily="34" charset="-128"/>
              </a:rPr>
            </a:br>
            <a:endParaRPr lang="en-US" sz="2800" u="sng" smtClean="0">
              <a:latin typeface="Trebuchet MS" pitchFamily="34" charset="0"/>
              <a:ea typeface="ＭＳ Ｐゴシック" pitchFamily="34" charset="-128"/>
            </a:endParaRPr>
          </a:p>
          <a:p>
            <a:pPr lvl="2" eaLnBrk="1" hangingPunct="1">
              <a:defRPr/>
            </a:pP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More than 30 million Africans removed </a:t>
            </a:r>
          </a:p>
          <a:p>
            <a:pPr lvl="2" eaLnBrk="1" hangingPunct="1">
              <a:defRPr/>
            </a:pP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Majority to the Caribbean and South America</a:t>
            </a:r>
            <a:endParaRPr lang="en-US" sz="2800" smtClean="0">
              <a:latin typeface="Trebuchet MS" pitchFamily="34" charset="0"/>
              <a:ea typeface="ＭＳ Ｐゴシック" pitchFamily="34" charset="-128"/>
            </a:endParaRPr>
          </a:p>
          <a:p>
            <a:pPr lvl="2" eaLnBrk="1" hangingPunct="1">
              <a:defRPr/>
            </a:pP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United States in far fewer numbers</a:t>
            </a:r>
          </a:p>
          <a:p>
            <a:pPr lvl="2" eaLnBrk="1" hangingPunct="1">
              <a:defRPr/>
            </a:pPr>
            <a:endParaRPr lang="en-US" sz="2800" smtClean="0">
              <a:latin typeface="Trebuchet MS" pitchFamily="34" charset="0"/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Convicts shipped from </a:t>
            </a:r>
            <a:r>
              <a:rPr lang="en-US" sz="2800" u="sng" smtClean="0">
                <a:latin typeface="Book Antiqua" pitchFamily="18" charset="0"/>
                <a:ea typeface="ＭＳ Ｐゴシック" pitchFamily="34" charset="-128"/>
              </a:rPr>
              <a:t>Britain to Australia</a:t>
            </a: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 </a:t>
            </a:r>
          </a:p>
          <a:p>
            <a:pPr eaLnBrk="1" hangingPunct="1">
              <a:buFontTx/>
              <a:buNone/>
              <a:defRPr/>
            </a:pPr>
            <a:endParaRPr lang="en-US" sz="2800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defRPr/>
            </a:pPr>
            <a:r>
              <a:rPr lang="en-US" sz="2800" u="sng" smtClean="0">
                <a:latin typeface="Book Antiqua" pitchFamily="18" charset="0"/>
                <a:ea typeface="ＭＳ Ｐゴシック" pitchFamily="34" charset="-128"/>
              </a:rPr>
              <a:t>Native Americans</a:t>
            </a: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 were forced onto reservations.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figure_03_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822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u="sng" smtClean="0">
                <a:latin typeface="Book Antiqua" pitchFamily="18" charset="0"/>
                <a:ea typeface="ＭＳ Ｐゴシック" pitchFamily="34" charset="-128"/>
              </a:rPr>
              <a:t>Forced migration cont</a:t>
            </a:r>
            <a:r>
              <a:rPr lang="en-US" sz="3600" smtClean="0">
                <a:latin typeface="Book Antiqua" pitchFamily="18" charset="0"/>
                <a:ea typeface="ＭＳ Ｐゴシック" pitchFamily="34" charset="-128"/>
              </a:rPr>
              <a:t>…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9154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u="sng" smtClean="0">
                <a:latin typeface="Book Antiqua" pitchFamily="18" charset="0"/>
                <a:ea typeface="ＭＳ Ｐゴシック" pitchFamily="34" charset="-128"/>
              </a:rPr>
              <a:t>Uganda</a:t>
            </a: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 expelling all Asians in 1970</a:t>
            </a:r>
            <a:r>
              <a:rPr lang="ja-JP" altLang="en-US" sz="2800" smtClean="0">
                <a:latin typeface="Book Antiqua" pitchFamily="18" charset="0"/>
                <a:ea typeface="ＭＳ Ｐゴシック" pitchFamily="34" charset="-128"/>
              </a:rPr>
              <a:t>’</a:t>
            </a:r>
            <a:r>
              <a:rPr lang="en-US" altLang="ja-JP" sz="2800" smtClean="0">
                <a:latin typeface="Book Antiqua" pitchFamily="18" charset="0"/>
                <a:ea typeface="ＭＳ Ｐゴシック" pitchFamily="34" charset="-128"/>
              </a:rPr>
              <a:t>s.</a:t>
            </a:r>
            <a:br>
              <a:rPr lang="en-US" altLang="ja-JP" sz="2800" smtClean="0">
                <a:latin typeface="Book Antiqua" pitchFamily="18" charset="0"/>
                <a:ea typeface="ＭＳ Ｐゴシック" pitchFamily="34" charset="-128"/>
              </a:rPr>
            </a:br>
            <a:endParaRPr lang="en-US" altLang="ja-JP" sz="2800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Stalin's rule in the former </a:t>
            </a:r>
            <a:r>
              <a:rPr lang="en-US" sz="2800" u="sng" smtClean="0">
                <a:latin typeface="Book Antiqua" pitchFamily="18" charset="0"/>
                <a:ea typeface="ＭＳ Ｐゴシック" pitchFamily="34" charset="-128"/>
              </a:rPr>
              <a:t>Soviet Union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>
                <a:latin typeface="Book Antiqua" pitchFamily="18" charset="0"/>
                <a:ea typeface="ＭＳ Ｐゴシック" pitchFamily="34" charset="-128"/>
              </a:rPr>
              <a:t>   Sent millions to Central Asia and Siberia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>
                <a:latin typeface="Book Antiqua" pitchFamily="18" charset="0"/>
                <a:ea typeface="ＭＳ Ｐゴシック" pitchFamily="34" charset="-128"/>
              </a:rPr>
              <a:t>  Accused of treason or obstruction of the communist grand design</a:t>
            </a:r>
            <a:br>
              <a:rPr lang="en-US" smtClean="0">
                <a:latin typeface="Book Antiqua" pitchFamily="18" charset="0"/>
                <a:ea typeface="ＭＳ Ｐゴシック" pitchFamily="34" charset="-128"/>
              </a:rPr>
            </a:br>
            <a:endParaRPr lang="en-US" smtClean="0">
              <a:latin typeface="Book Antiqua" pitchFamily="18" charset="0"/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Forced migration also exists today in the form of </a:t>
            </a:r>
            <a:r>
              <a:rPr lang="en-US" sz="2800" b="1" i="1" smtClean="0">
                <a:latin typeface="Book Antiqua" pitchFamily="18" charset="0"/>
                <a:ea typeface="ＭＳ Ｐゴシック" pitchFamily="34" charset="-128"/>
              </a:rPr>
              <a:t>counter-migration</a:t>
            </a: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, when governments send back migrants caught entering their countries illegally. </a:t>
            </a:r>
            <a:br>
              <a:rPr lang="en-US" sz="280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 </a:t>
            </a:r>
            <a:br>
              <a:rPr lang="en-US" sz="2800" smtClean="0">
                <a:latin typeface="Book Antiqua" pitchFamily="18" charset="0"/>
                <a:ea typeface="ＭＳ Ｐゴシック" pitchFamily="34" charset="-128"/>
              </a:rPr>
            </a:br>
            <a:endParaRPr lang="en-US" sz="2800" smtClean="0">
              <a:latin typeface="Book Antiqua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7488" cy="6858000"/>
          </a:xfrm>
        </p:spPr>
        <p:txBody>
          <a:bodyPr/>
          <a:lstStyle/>
          <a:p>
            <a:pPr algn="l">
              <a:defRPr/>
            </a:pPr>
            <a:r>
              <a:rPr lang="en-US" sz="3200" b="1" smtClean="0"/>
              <a:t/>
            </a:r>
            <a:br>
              <a:rPr lang="en-US" sz="3200" b="1" smtClean="0"/>
            </a:br>
            <a:r>
              <a:rPr lang="en-US" sz="3200" b="1" smtClean="0"/>
              <a:t/>
            </a:r>
            <a:br>
              <a:rPr lang="en-US" sz="3200" b="1" smtClean="0"/>
            </a:br>
            <a:r>
              <a:rPr lang="en-US" sz="3200" b="1" smtClean="0"/>
              <a:t>BW </a:t>
            </a:r>
            <a:r>
              <a:rPr lang="en-US" sz="3200" b="1" dirty="0" smtClean="0"/>
              <a:t>?’s: On a ½ sheet, answer &amp; return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1- What is the diff. bet. Voluntary &amp; Forced   </a:t>
            </a:r>
            <a:br>
              <a:rPr lang="en-US" sz="3200" dirty="0" smtClean="0"/>
            </a:br>
            <a:r>
              <a:rPr lang="en-US" sz="3200" dirty="0"/>
              <a:t> </a:t>
            </a:r>
            <a:r>
              <a:rPr lang="en-US" sz="3200" dirty="0" smtClean="0"/>
              <a:t>   migration?</a:t>
            </a:r>
            <a:br>
              <a:rPr lang="en-US" sz="3200" dirty="0" smtClean="0"/>
            </a:br>
            <a:r>
              <a:rPr lang="en-US" sz="3200" dirty="0" smtClean="0"/>
              <a:t>2- List 2 examples of each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3- What are 2 ways that governments can limit </a:t>
            </a:r>
            <a:br>
              <a:rPr lang="en-US" sz="3200" dirty="0" smtClean="0"/>
            </a:br>
            <a:r>
              <a:rPr lang="en-US" sz="3200" dirty="0"/>
              <a:t> </a:t>
            </a:r>
            <a:r>
              <a:rPr lang="en-US" sz="3200" dirty="0" smtClean="0"/>
              <a:t>    immigration?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4- There are 2 major immigration waves in US </a:t>
            </a:r>
            <a:br>
              <a:rPr lang="en-US" sz="3200" dirty="0" smtClean="0"/>
            </a:br>
            <a:r>
              <a:rPr lang="en-US" sz="3200" dirty="0"/>
              <a:t> </a:t>
            </a:r>
            <a:r>
              <a:rPr lang="en-US" sz="3200" dirty="0" smtClean="0"/>
              <a:t>    history: what major group of people  </a:t>
            </a:r>
            <a:br>
              <a:rPr lang="en-US" sz="3200" dirty="0" smtClean="0"/>
            </a:br>
            <a:r>
              <a:rPr lang="en-US" sz="3200" dirty="0" smtClean="0"/>
              <a:t>     immigrated in each time period: </a:t>
            </a:r>
            <a:br>
              <a:rPr lang="en-US" sz="3200" dirty="0" smtClean="0"/>
            </a:br>
            <a:r>
              <a:rPr lang="en-US" sz="3200" dirty="0"/>
              <a:t> </a:t>
            </a:r>
            <a:r>
              <a:rPr lang="en-US" sz="3200" dirty="0" smtClean="0"/>
              <a:t>    1850-1930  &amp; 1970 - present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/>
              <a:t>How government effects migration</a:t>
            </a:r>
          </a:p>
        </p:txBody>
      </p:sp>
      <p:sp>
        <p:nvSpPr>
          <p:cNvPr id="8397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u="sng" smtClean="0">
                <a:solidFill>
                  <a:srgbClr val="009900"/>
                </a:solidFill>
                <a:ea typeface="ＭＳ Ｐゴシック" pitchFamily="34" charset="-128"/>
              </a:rPr>
              <a:t>Immigration laws</a:t>
            </a:r>
            <a:r>
              <a:rPr lang="en-US" smtClean="0">
                <a:ea typeface="ＭＳ Ｐゴシック" pitchFamily="34" charset="-128"/>
              </a:rPr>
              <a:t> – laws that restrict or allow certain groups into a country. (Exclusion Acts)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smtClean="0">
                <a:solidFill>
                  <a:srgbClr val="009900"/>
                </a:solidFill>
                <a:ea typeface="ＭＳ Ｐゴシック" pitchFamily="34" charset="-128"/>
              </a:rPr>
              <a:t>Selective immigration</a:t>
            </a:r>
            <a:r>
              <a:rPr lang="en-US" smtClean="0">
                <a:ea typeface="ＭＳ Ｐゴシック" pitchFamily="34" charset="-128"/>
              </a:rPr>
              <a:t> –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mtClean="0">
                <a:ea typeface="ＭＳ Ｐゴシック" pitchFamily="34" charset="-128"/>
              </a:rPr>
              <a:t>	-</a:t>
            </a:r>
            <a:r>
              <a:rPr lang="ja-JP" altLang="en-US" smtClean="0">
                <a:ea typeface="ＭＳ Ｐゴシック" pitchFamily="34" charset="-128"/>
              </a:rPr>
              <a:t>‘</a:t>
            </a:r>
            <a:r>
              <a:rPr lang="en-US" altLang="ja-JP" u="sng" smtClean="0">
                <a:ea typeface="ＭＳ Ｐゴシック" pitchFamily="34" charset="-128"/>
              </a:rPr>
              <a:t>head-tax</a:t>
            </a:r>
            <a:r>
              <a:rPr lang="ja-JP" altLang="en-US" smtClean="0">
                <a:ea typeface="ＭＳ Ｐゴシック" pitchFamily="34" charset="-128"/>
              </a:rPr>
              <a:t>’</a:t>
            </a:r>
            <a:r>
              <a:rPr lang="en-US" altLang="ja-JP" smtClean="0">
                <a:ea typeface="ＭＳ Ｐゴシック" pitchFamily="34" charset="-128"/>
              </a:rPr>
              <a:t> for entry (Visa)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mtClean="0">
                <a:ea typeface="ＭＳ Ｐゴシック" pitchFamily="34" charset="-128"/>
              </a:rPr>
              <a:t>	- </a:t>
            </a:r>
            <a:r>
              <a:rPr lang="en-US" u="sng" smtClean="0">
                <a:ea typeface="ＭＳ Ｐゴシック" pitchFamily="34" charset="-128"/>
              </a:rPr>
              <a:t>quotas</a:t>
            </a:r>
            <a:r>
              <a:rPr lang="en-US" smtClean="0">
                <a:ea typeface="ＭＳ Ｐゴシック" pitchFamily="34" charset="-128"/>
              </a:rPr>
              <a:t> to limit the # of migrants from     	  each region into a country.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smtClean="0">
                <a:solidFill>
                  <a:srgbClr val="009900"/>
                </a:solidFill>
                <a:ea typeface="ＭＳ Ｐゴシック" pitchFamily="34" charset="-128"/>
              </a:rPr>
              <a:t>Physical Barriers </a:t>
            </a:r>
            <a:r>
              <a:rPr lang="en-US" smtClean="0">
                <a:ea typeface="ＭＳ Ｐゴシック" pitchFamily="34" charset="-128"/>
              </a:rPr>
              <a:t>– walls and/or fences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mtClean="0">
                <a:ea typeface="ＭＳ Ｐゴシック" pitchFamily="34" charset="-128"/>
              </a:rPr>
              <a:t>      (examples? past and present)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b="1" u="sng" smtClean="0">
              <a:ea typeface="ＭＳ Ｐゴシック" pitchFamily="34" charset="-128"/>
            </a:endParaRPr>
          </a:p>
          <a:p>
            <a:pPr marL="457200" lvl="1" indent="0" eaLnBrk="1" hangingPunct="1">
              <a:lnSpc>
                <a:spcPct val="90000"/>
              </a:lnSpc>
              <a:buFontTx/>
              <a:buNone/>
              <a:defRPr/>
            </a:pPr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Source: &quot;Atlas des migrants en Europe. Géographie critique des politiques migratoires européenne,&quot; Armand Colin. (Nicolas Lambert / MigrEurop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8" y="33338"/>
            <a:ext cx="6342062" cy="682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868363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/>
              <a:t>Waves of Immigration into the US</a:t>
            </a:r>
          </a:p>
        </p:txBody>
      </p:sp>
      <p:sp>
        <p:nvSpPr>
          <p:cNvPr id="1843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533400" y="6096000"/>
            <a:ext cx="8229600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400"/>
              <a:t>Changing immigration laws and changing push and pull factors create waves of immigration.</a:t>
            </a:r>
          </a:p>
        </p:txBody>
      </p:sp>
      <p:pic>
        <p:nvPicPr>
          <p:cNvPr id="23556" name="Picture 1028" descr="deblij_ch03_fig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696200" cy="533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9088"/>
            <a:ext cx="9725025" cy="621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074" descr="europe mig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533400"/>
            <a:ext cx="93726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382000" cy="1143000"/>
          </a:xfrm>
          <a:solidFill>
            <a:srgbClr val="9999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/>
              <a:t>Waves of Immigrant Groups to the United States</a:t>
            </a:r>
          </a:p>
        </p:txBody>
      </p:sp>
      <p:sp>
        <p:nvSpPr>
          <p:cNvPr id="20483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953000"/>
          </a:xfrm>
          <a:solidFill>
            <a:srgbClr val="FF7C80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i="1" smtClean="0">
                <a:ea typeface="ＭＳ Ｐゴシック" pitchFamily="34" charset="-128"/>
              </a:rPr>
              <a:t>English, Irish, Scottish</a:t>
            </a:r>
            <a:r>
              <a:rPr lang="en-US" sz="3600" b="1" smtClean="0">
                <a:ea typeface="ＭＳ Ｐゴシック" pitchFamily="34" charset="-128"/>
              </a:rPr>
              <a:t> </a:t>
            </a:r>
            <a:br>
              <a:rPr lang="en-US" sz="3600" b="1" smtClean="0">
                <a:ea typeface="ＭＳ Ｐゴシック" pitchFamily="34" charset="-128"/>
              </a:rPr>
            </a:br>
            <a:r>
              <a:rPr lang="en-US" sz="2000" b="1" smtClean="0">
                <a:ea typeface="ＭＳ Ｐゴシック" pitchFamily="34" charset="-128"/>
              </a:rPr>
              <a:t>(from the British Isles – 1600s - 1900s)</a:t>
            </a:r>
          </a:p>
          <a:p>
            <a:pPr eaLnBrk="1" hangingPunct="1">
              <a:defRPr/>
            </a:pPr>
            <a:r>
              <a:rPr lang="en-US" sz="3600" b="1" i="1" smtClean="0">
                <a:ea typeface="ＭＳ Ｐゴシック" pitchFamily="34" charset="-128"/>
              </a:rPr>
              <a:t>African Slaves</a:t>
            </a:r>
            <a:br>
              <a:rPr lang="en-US" sz="3600" b="1" i="1" smtClean="0">
                <a:ea typeface="ＭＳ Ｐゴシック" pitchFamily="34" charset="-128"/>
              </a:rPr>
            </a:br>
            <a:r>
              <a:rPr lang="en-US" sz="2400" b="1" smtClean="0">
                <a:ea typeface="ＭＳ Ｐゴシック" pitchFamily="34" charset="-128"/>
              </a:rPr>
              <a:t> </a:t>
            </a:r>
            <a:r>
              <a:rPr lang="en-US" sz="2000" b="1" smtClean="0">
                <a:ea typeface="ＭＳ Ｐゴシック" pitchFamily="34" charset="-128"/>
              </a:rPr>
              <a:t>(forced from their homelands – 1600s - 1700s)</a:t>
            </a:r>
          </a:p>
          <a:p>
            <a:pPr eaLnBrk="1" hangingPunct="1">
              <a:defRPr/>
            </a:pPr>
            <a:r>
              <a:rPr lang="en-US" sz="3600" b="1" i="1" smtClean="0">
                <a:ea typeface="ＭＳ Ｐゴシック" pitchFamily="34" charset="-128"/>
              </a:rPr>
              <a:t>Scandinavians, Germans, Poles, Italians</a:t>
            </a:r>
            <a:r>
              <a:rPr lang="en-US" sz="3600" b="1" smtClean="0">
                <a:ea typeface="ＭＳ Ｐゴシック" pitchFamily="34" charset="-128"/>
              </a:rPr>
              <a:t>… </a:t>
            </a:r>
            <a:r>
              <a:rPr lang="en-US" sz="2400" b="1" smtClean="0">
                <a:ea typeface="ＭＳ Ｐゴシック" pitchFamily="34" charset="-128"/>
              </a:rPr>
              <a:t>(N &amp; E Europeans – 1700s - 1900s)</a:t>
            </a:r>
          </a:p>
          <a:p>
            <a:pPr eaLnBrk="1" hangingPunct="1">
              <a:defRPr/>
            </a:pPr>
            <a:r>
              <a:rPr lang="en-US" b="1" i="1" smtClean="0">
                <a:ea typeface="ＭＳ Ｐゴシック" pitchFamily="34" charset="-128"/>
              </a:rPr>
              <a:t>Chinese, Japanese, Lebanese, Syria</a:t>
            </a:r>
            <a:r>
              <a:rPr lang="en-US" b="1" smtClean="0">
                <a:ea typeface="ＭＳ Ｐゴシック" pitchFamily="34" charset="-128"/>
              </a:rPr>
              <a:t>    </a:t>
            </a:r>
            <a:r>
              <a:rPr lang="en-US" sz="2400" b="1" smtClean="0">
                <a:ea typeface="ＭＳ Ｐゴシック" pitchFamily="34" charset="-128"/>
              </a:rPr>
              <a:t>(late 1800s - early 1900s)</a:t>
            </a:r>
          </a:p>
          <a:p>
            <a:pPr eaLnBrk="1" hangingPunct="1">
              <a:defRPr/>
            </a:pPr>
            <a:r>
              <a:rPr lang="en-US" sz="3600" b="1" i="1" smtClean="0">
                <a:ea typeface="ＭＳ Ｐゴシック" pitchFamily="34" charset="-128"/>
              </a:rPr>
              <a:t>Latin America, Asia, Africa</a:t>
            </a:r>
            <a:r>
              <a:rPr lang="en-US" sz="3600" b="1" smtClean="0">
                <a:ea typeface="ＭＳ Ｐゴシック" pitchFamily="34" charset="-128"/>
              </a:rPr>
              <a:t> </a:t>
            </a:r>
            <a:r>
              <a:rPr lang="en-US" sz="2400" b="1" smtClean="0">
                <a:ea typeface="ＭＳ Ｐゴシック" pitchFamily="34" charset="-128"/>
              </a:rPr>
              <a:t>(post-1965)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1028"/>
          <p:cNvGraphicFramePr>
            <a:graphicFrameLocks noChangeAspect="1"/>
          </p:cNvGraphicFramePr>
          <p:nvPr/>
        </p:nvGraphicFramePr>
        <p:xfrm>
          <a:off x="-609600" y="0"/>
          <a:ext cx="10668000" cy="800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09600" y="0"/>
                        <a:ext cx="10668000" cy="800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655320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BW?’s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1- Define immigrant &amp; refugee</a:t>
            </a:r>
            <a:br>
              <a:rPr lang="en-US" dirty="0" smtClean="0"/>
            </a:br>
            <a:r>
              <a:rPr lang="en-US" dirty="0" smtClean="0"/>
              <a:t>2- What are 3 ways that they 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differ from each other?</a:t>
            </a:r>
            <a:br>
              <a:rPr lang="en-US" dirty="0" smtClean="0"/>
            </a:br>
            <a:r>
              <a:rPr lang="en-US" dirty="0" smtClean="0"/>
              <a:t>3- What is an IDP?</a:t>
            </a:r>
            <a:br>
              <a:rPr lang="en-US" dirty="0" smtClean="0"/>
            </a:br>
            <a:r>
              <a:rPr lang="en-US" dirty="0" smtClean="0"/>
              <a:t>4- What is asylum?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026" descr="europe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00188"/>
            <a:ext cx="8077200" cy="510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WordArt 1027"/>
          <p:cNvSpPr>
            <a:spLocks noChangeArrowheads="1" noChangeShapeType="1" noTextEdit="1"/>
          </p:cNvSpPr>
          <p:nvPr/>
        </p:nvSpPr>
        <p:spPr bwMode="auto">
          <a:xfrm>
            <a:off x="533400" y="214313"/>
            <a:ext cx="8077200" cy="1071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Immigrants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body" idx="4294967295"/>
          </p:nvPr>
        </p:nvSpPr>
        <p:spPr>
          <a:xfrm>
            <a:off x="207963" y="1968500"/>
            <a:ext cx="4592637" cy="420370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2800" b="1"/>
              <a:t>Between 1911- 1920, over 4 million people came to the US from Europe.</a:t>
            </a:r>
          </a:p>
          <a:p>
            <a:pPr eaLnBrk="1" hangingPunct="1">
              <a:buFontTx/>
              <a:buNone/>
              <a:defRPr/>
            </a:pPr>
            <a:endParaRPr lang="en-US" sz="2800" b="1"/>
          </a:p>
          <a:p>
            <a:pPr eaLnBrk="1" hangingPunct="1">
              <a:defRPr/>
            </a:pPr>
            <a:r>
              <a:rPr lang="en-US" sz="2800" b="1"/>
              <a:t>In 1921 to 1930, almost 2.5 million European people came to the US</a:t>
            </a:r>
          </a:p>
          <a:p>
            <a:pPr eaLnBrk="1" hangingPunct="1">
              <a:buFontTx/>
              <a:buNone/>
              <a:defRPr/>
            </a:pPr>
            <a:endParaRPr lang="en-US" sz="2800" b="1"/>
          </a:p>
        </p:txBody>
      </p:sp>
      <p:sp>
        <p:nvSpPr>
          <p:cNvPr id="29699" name="WordArt 1027"/>
          <p:cNvSpPr>
            <a:spLocks noChangeArrowheads="1" noChangeShapeType="1" noTextEdit="1"/>
          </p:cNvSpPr>
          <p:nvPr/>
        </p:nvSpPr>
        <p:spPr bwMode="auto">
          <a:xfrm>
            <a:off x="346075" y="444500"/>
            <a:ext cx="8243888" cy="139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Immigrant Arrivals</a:t>
            </a:r>
          </a:p>
        </p:txBody>
      </p:sp>
      <p:pic>
        <p:nvPicPr>
          <p:cNvPr id="29700" name="Picture 1028" descr="statue-immigrant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8075" y="1841500"/>
            <a:ext cx="3673475" cy="469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04-086-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333500"/>
            <a:ext cx="8229600" cy="514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457200" y="142875"/>
            <a:ext cx="82296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Ellis Island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ChangeArrowheads="1"/>
          </p:cNvSpPr>
          <p:nvPr/>
        </p:nvSpPr>
        <p:spPr bwMode="auto">
          <a:xfrm>
            <a:off x="685800" y="762000"/>
            <a:ext cx="7696200" cy="5576888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/>
          <a:p>
            <a:pPr algn="ctr" eaLnBrk="1" hangingPunct="1">
              <a:defRPr/>
            </a:pPr>
            <a:r>
              <a:rPr lang="en-US" sz="7200" b="1">
                <a:solidFill>
                  <a:schemeClr val="tx2"/>
                </a:solidFill>
              </a:rPr>
              <a:t>What</a:t>
            </a:r>
            <a:r>
              <a:rPr lang="ja-JP" altLang="en-US" sz="7200" b="1">
                <a:solidFill>
                  <a:schemeClr val="tx2"/>
                </a:solidFill>
              </a:rPr>
              <a:t>’</a:t>
            </a:r>
            <a:r>
              <a:rPr lang="en-US" altLang="ja-JP" sz="7200" b="1">
                <a:solidFill>
                  <a:schemeClr val="tx2"/>
                </a:solidFill>
              </a:rPr>
              <a:t>s the Difference between an </a:t>
            </a:r>
            <a:r>
              <a:rPr lang="en-US" altLang="ja-JP" sz="7200" b="1" i="1">
                <a:solidFill>
                  <a:schemeClr val="tx2"/>
                </a:solidFill>
              </a:rPr>
              <a:t>Immigrant</a:t>
            </a:r>
            <a:r>
              <a:rPr lang="en-US" altLang="ja-JP" sz="7200" b="1">
                <a:solidFill>
                  <a:schemeClr val="tx2"/>
                </a:solidFill>
              </a:rPr>
              <a:t> and a </a:t>
            </a:r>
            <a:r>
              <a:rPr lang="en-US" altLang="ja-JP" sz="7200" b="1" i="1">
                <a:solidFill>
                  <a:schemeClr val="tx2"/>
                </a:solidFill>
              </a:rPr>
              <a:t>Refugee</a:t>
            </a:r>
            <a:r>
              <a:rPr lang="en-US" altLang="ja-JP" sz="7200" b="1">
                <a:solidFill>
                  <a:schemeClr val="tx2"/>
                </a:solidFill>
              </a:rPr>
              <a:t>?</a:t>
            </a:r>
            <a:endParaRPr lang="en-US" sz="7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848600" cy="2743200"/>
          </a:xfrm>
          <a:solidFill>
            <a:srgbClr val="00CC99"/>
          </a:solidFill>
        </p:spPr>
        <p:txBody>
          <a:bodyPr/>
          <a:lstStyle/>
          <a:p>
            <a:pPr algn="l" eaLnBrk="1" hangingPunct="1">
              <a:defRPr/>
            </a:pPr>
            <a:r>
              <a:rPr lang="en-US" b="1"/>
              <a:t>An </a:t>
            </a:r>
            <a:r>
              <a:rPr lang="en-US" b="1" u="sng"/>
              <a:t>immigrant</a:t>
            </a:r>
            <a:r>
              <a:rPr lang="en-US" b="1"/>
              <a:t> arrives in a host country seeking better economic opportunities</a:t>
            </a: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858000" y="3733800"/>
            <a:ext cx="1905000" cy="2514600"/>
          </a:xfrm>
          <a:solidFill>
            <a:srgbClr val="00CC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4000" b="1"/>
              <a:t>Ellis Island, New York</a:t>
            </a:r>
          </a:p>
        </p:txBody>
      </p:sp>
      <p:pic>
        <p:nvPicPr>
          <p:cNvPr id="32772" name="Picture 7" descr="ellis is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86100"/>
            <a:ext cx="6553200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8"/>
          <p:cNvSpPr>
            <a:spLocks noChangeArrowheads="1"/>
          </p:cNvSpPr>
          <p:nvPr/>
        </p:nvSpPr>
        <p:spPr bwMode="auto">
          <a:xfrm>
            <a:off x="457200" y="457200"/>
            <a:ext cx="8229600" cy="2289175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4000" b="1">
                <a:latin typeface="Arial" charset="0"/>
                <a:ea typeface="ＭＳ Ｐゴシック" charset="0"/>
              </a:rPr>
              <a:t>A </a:t>
            </a:r>
            <a:r>
              <a:rPr lang="en-US" sz="4000" b="1" u="sng">
                <a:latin typeface="Arial" charset="0"/>
                <a:ea typeface="ＭＳ Ｐゴシック" charset="0"/>
              </a:rPr>
              <a:t>refugee</a:t>
            </a:r>
            <a:r>
              <a:rPr lang="en-US" sz="4000" b="1">
                <a:latin typeface="Arial" charset="0"/>
                <a:ea typeface="ＭＳ Ｐゴシック" charset="0"/>
              </a:rPr>
              <a:t> feels compelled to leave his/her country of origin because of persecution by the government of that country</a:t>
            </a:r>
          </a:p>
        </p:txBody>
      </p:sp>
      <p:pic>
        <p:nvPicPr>
          <p:cNvPr id="33795" name="Picture 1029" descr="refugeeKidsBiscui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05225"/>
            <a:ext cx="426720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1032" descr="bosnia refuge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9400"/>
            <a:ext cx="4191000" cy="31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9688"/>
            <a:ext cx="8534400" cy="666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38600" y="609600"/>
            <a:ext cx="5105400" cy="1298575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/>
              <a:t>World Refugees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1828800"/>
            <a:ext cx="38862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/>
              <a:t>An Overview</a:t>
            </a:r>
          </a:p>
        </p:txBody>
      </p:sp>
      <p:pic>
        <p:nvPicPr>
          <p:cNvPr id="34820" name="Picture 5" descr="KosovoRefuge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1000"/>
            <a:ext cx="2514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7" descr="RefugeesIvoryCoa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37063"/>
            <a:ext cx="3505200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8" descr="WomanNearTentKenyaUgan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657600"/>
            <a:ext cx="472440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CC99"/>
          </a:solidFill>
        </p:spPr>
        <p:txBody>
          <a:bodyPr/>
          <a:lstStyle/>
          <a:p>
            <a:pPr eaLnBrk="1" hangingPunct="1">
              <a:defRPr/>
            </a:pPr>
            <a:r>
              <a:rPr lang="en-US" b="1"/>
              <a:t>What is a Refugee?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9966"/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ea typeface="ＭＳ Ｐゴシック" pitchFamily="34" charset="-128"/>
              </a:rPr>
              <a:t>Any person who…is </a:t>
            </a:r>
            <a:r>
              <a:rPr lang="en-US" b="1" i="1" smtClean="0">
                <a:ea typeface="ＭＳ Ｐゴシック" pitchFamily="34" charset="-128"/>
              </a:rPr>
              <a:t>outside the country of his or her origin</a:t>
            </a:r>
            <a:r>
              <a:rPr lang="en-US" b="1" smtClean="0">
                <a:ea typeface="ＭＳ Ｐゴシック" pitchFamily="34" charset="-128"/>
              </a:rPr>
              <a:t> because of a </a:t>
            </a:r>
            <a:r>
              <a:rPr lang="en-US" b="1" i="1" smtClean="0">
                <a:ea typeface="ＭＳ Ｐゴシック" pitchFamily="34" charset="-128"/>
              </a:rPr>
              <a:t>well-founded fear</a:t>
            </a:r>
            <a:r>
              <a:rPr lang="en-US" b="1" smtClean="0">
                <a:ea typeface="ＭＳ Ｐゴシック" pitchFamily="34" charset="-128"/>
              </a:rPr>
              <a:t> that s/he will be persecuted because of race, religion, nationality, political opinion, membership of a particular social group if s/he returns to that country; and because of that fear is unable or unwilling to return to that country.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050"/>
          <p:cNvSpPr>
            <a:spLocks noGrp="1" noChangeArrowheads="1"/>
          </p:cNvSpPr>
          <p:nvPr>
            <p:ph type="title"/>
          </p:nvPr>
        </p:nvSpPr>
        <p:spPr>
          <a:solidFill>
            <a:srgbClr val="FF7C80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 i="1" smtClean="0">
                <a:ea typeface="ＭＳ Ｐゴシック" pitchFamily="34" charset="-128"/>
              </a:rPr>
              <a:t>Key Phrases in the Definition of </a:t>
            </a:r>
            <a:r>
              <a:rPr lang="ja-JP" altLang="en-US" sz="4000" b="1" i="1" smtClean="0">
                <a:ea typeface="ＭＳ Ｐゴシック" pitchFamily="34" charset="-128"/>
              </a:rPr>
              <a:t>“</a:t>
            </a:r>
            <a:r>
              <a:rPr lang="en-US" altLang="ja-JP" sz="4000" b="1" i="1" smtClean="0">
                <a:ea typeface="ＭＳ Ｐゴシック" pitchFamily="34" charset="-128"/>
              </a:rPr>
              <a:t>Refugee</a:t>
            </a:r>
            <a:r>
              <a:rPr lang="ja-JP" altLang="en-US" sz="4000" b="1" i="1" smtClean="0">
                <a:ea typeface="ＭＳ Ｐゴシック" pitchFamily="34" charset="-128"/>
              </a:rPr>
              <a:t>”</a:t>
            </a:r>
            <a:endParaRPr lang="en-US" sz="4000" b="1" i="1" smtClean="0">
              <a:ea typeface="ＭＳ Ｐゴシック" pitchFamily="34" charset="-128"/>
            </a:endParaRPr>
          </a:p>
        </p:txBody>
      </p:sp>
      <p:sp>
        <p:nvSpPr>
          <p:cNvPr id="30723" name="Rectangle 2051"/>
          <p:cNvSpPr>
            <a:spLocks noGrp="1" noChangeArrowheads="1"/>
          </p:cNvSpPr>
          <p:nvPr>
            <p:ph type="body" idx="1"/>
          </p:nvPr>
        </p:nvSpPr>
        <p:spPr>
          <a:solidFill>
            <a:srgbClr val="66FFCC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i="1" smtClean="0">
                <a:ea typeface="ＭＳ Ｐゴシック" pitchFamily="34" charset="-128"/>
              </a:rPr>
              <a:t>…outside the country of his or her origin…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i="1" smtClean="0">
                <a:ea typeface="ＭＳ Ｐゴシック" pitchFamily="34" charset="-128"/>
              </a:rPr>
              <a:t>…well-founded fear…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smtClean="0">
                <a:ea typeface="ＭＳ Ｐゴシック" pitchFamily="34" charset="-128"/>
              </a:rPr>
              <a:t>…</a:t>
            </a:r>
            <a:r>
              <a:rPr lang="en-US" b="1" i="1" smtClean="0">
                <a:ea typeface="ＭＳ Ｐゴシック" pitchFamily="34" charset="-128"/>
              </a:rPr>
              <a:t>persecuted</a:t>
            </a:r>
            <a:r>
              <a:rPr lang="en-US" b="1" smtClean="0">
                <a:ea typeface="ＭＳ Ｐゴシック" pitchFamily="34" charset="-128"/>
              </a:rPr>
              <a:t> because of race, religion, nationality, political opinion, membership of a particular social group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smtClean="0">
                <a:ea typeface="ＭＳ Ｐゴシック" pitchFamily="34" charset="-128"/>
              </a:rPr>
              <a:t>…because of that fear is </a:t>
            </a:r>
            <a:r>
              <a:rPr lang="en-US" b="1" i="1" smtClean="0">
                <a:ea typeface="ＭＳ Ｐゴシック" pitchFamily="34" charset="-128"/>
              </a:rPr>
              <a:t>unable</a:t>
            </a:r>
            <a:r>
              <a:rPr lang="en-US" b="1" smtClean="0">
                <a:ea typeface="ＭＳ Ｐゴシック" pitchFamily="34" charset="-128"/>
              </a:rPr>
              <a:t> or </a:t>
            </a:r>
            <a:r>
              <a:rPr lang="en-US" b="1" i="1" smtClean="0">
                <a:ea typeface="ＭＳ Ｐゴシック" pitchFamily="34" charset="-128"/>
              </a:rPr>
              <a:t>unwilling</a:t>
            </a:r>
            <a:r>
              <a:rPr lang="en-US" b="1" smtClean="0">
                <a:ea typeface="ＭＳ Ｐゴシック" pitchFamily="34" charset="-128"/>
              </a:rPr>
              <a:t> to return to that country.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b="1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b="1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b="1" i="1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b="1" i="1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CCFFCC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/>
              <a:t>How many refugees are there?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76400"/>
            <a:ext cx="4572000" cy="4953000"/>
          </a:xfrm>
          <a:solidFill>
            <a:srgbClr val="FFCC99"/>
          </a:solidFill>
        </p:spPr>
        <p:txBody>
          <a:bodyPr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ja-JP" sz="2400" b="1" dirty="0" smtClean="0">
                <a:ea typeface="MS Mincho" pitchFamily="49" charset="-128"/>
              </a:rPr>
              <a:t>Worldwide, 21 million officially recognized by as refugees by UNHCR</a:t>
            </a:r>
          </a:p>
          <a:p>
            <a:pPr eaLnBrk="1" hangingPunct="1">
              <a:lnSpc>
                <a:spcPct val="110000"/>
              </a:lnSpc>
              <a:buFontTx/>
              <a:buNone/>
              <a:defRPr/>
            </a:pPr>
            <a:endParaRPr lang="en-US" altLang="ja-JP" sz="2400" b="1" dirty="0" smtClean="0">
              <a:ea typeface="MS Mincho" pitchFamily="49" charset="-128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ja-JP" sz="2400" b="1" dirty="0" smtClean="0">
                <a:ea typeface="MS Mincho" pitchFamily="49" charset="-128"/>
              </a:rPr>
              <a:t>Unofficial numbers of refugees may be as high as 55+ million with IDP #s.</a:t>
            </a:r>
          </a:p>
          <a:p>
            <a:pPr eaLnBrk="1" hangingPunct="1">
              <a:lnSpc>
                <a:spcPct val="110000"/>
              </a:lnSpc>
              <a:buFontTx/>
              <a:buNone/>
              <a:defRPr/>
            </a:pPr>
            <a:endParaRPr lang="en-US" altLang="ja-JP" sz="2400" b="1" dirty="0" smtClean="0">
              <a:ea typeface="MS Mincho" pitchFamily="49" charset="-128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ja-JP" sz="2400" b="1" dirty="0" smtClean="0">
                <a:ea typeface="MS Mincho" pitchFamily="49" charset="-128"/>
              </a:rPr>
              <a:t>Internally Displaced People – displaced in their own country</a:t>
            </a:r>
            <a:endParaRPr lang="en-US" sz="2400" b="1" dirty="0" smtClean="0">
              <a:ea typeface="ＭＳ Ｐゴシック" pitchFamily="34" charset="-128"/>
            </a:endParaRPr>
          </a:p>
        </p:txBody>
      </p:sp>
      <p:pic>
        <p:nvPicPr>
          <p:cNvPr id="37892" name="Picture 4" descr="schooltent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3"/>
          <a:stretch>
            <a:fillRect/>
          </a:stretch>
        </p:blipFill>
        <p:spPr>
          <a:xfrm>
            <a:off x="4989513" y="1328738"/>
            <a:ext cx="3773487" cy="2457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893" name="Picture 6" descr="fleeing_l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3013" y="3938588"/>
            <a:ext cx="3862387" cy="2616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9966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 smtClean="0">
                <a:ea typeface="ＭＳ Ｐゴシック" pitchFamily="34" charset="-128"/>
              </a:rPr>
              <a:t>Where do the majority of the world</a:t>
            </a:r>
            <a:r>
              <a:rPr lang="ja-JP" altLang="en-US" sz="4000" b="1" smtClean="0">
                <a:ea typeface="ＭＳ Ｐゴシック" pitchFamily="34" charset="-128"/>
              </a:rPr>
              <a:t>’</a:t>
            </a:r>
            <a:r>
              <a:rPr lang="en-US" altLang="ja-JP" sz="4000" b="1" smtClean="0">
                <a:ea typeface="ＭＳ Ｐゴシック" pitchFamily="34" charset="-128"/>
              </a:rPr>
              <a:t>s refugees come from?</a:t>
            </a:r>
            <a:endParaRPr lang="en-US" sz="4000" b="1" smtClean="0">
              <a:ea typeface="ＭＳ Ｐゴシック" pitchFamily="34" charset="-128"/>
            </a:endParaRPr>
          </a:p>
        </p:txBody>
      </p:sp>
      <p:pic>
        <p:nvPicPr>
          <p:cNvPr id="38915" name="Picture 4" descr="RefugeeSourceRegion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55775"/>
            <a:ext cx="9144000" cy="5102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50" y="423862"/>
            <a:ext cx="9715500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4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-4876800"/>
            <a:ext cx="4648200" cy="1992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-10439400"/>
            <a:ext cx="4267200" cy="18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-685800"/>
            <a:ext cx="7696200" cy="761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7848600" y="533400"/>
            <a:ext cx="10668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/>
              <a:t>Green</a:t>
            </a:r>
            <a:r>
              <a:rPr lang="en-US" altLang="en-US"/>
              <a:t>: more than 20% popl.</a:t>
            </a:r>
          </a:p>
          <a:p>
            <a:r>
              <a:rPr lang="en-US" altLang="en-US" b="1"/>
              <a:t>Dark</a:t>
            </a:r>
          </a:p>
          <a:p>
            <a:r>
              <a:rPr lang="en-US" altLang="en-US" b="1"/>
              <a:t>pink:</a:t>
            </a:r>
          </a:p>
          <a:p>
            <a:r>
              <a:rPr lang="en-US" altLang="en-US"/>
              <a:t>Less than 20% popl.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533400"/>
            <a:ext cx="9505950" cy="527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29"/>
          <p:cNvSpPr>
            <a:spLocks noChangeArrowheads="1"/>
          </p:cNvSpPr>
          <p:nvPr/>
        </p:nvSpPr>
        <p:spPr bwMode="auto">
          <a:xfrm>
            <a:off x="1833563" y="1985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33795" name="Picture 1032" descr="figure_03_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6800" y="304800"/>
            <a:ext cx="10972800" cy="661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gure_03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722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0"/>
            <a:ext cx="8610600" cy="1143000"/>
          </a:xfrm>
          <a:solidFill>
            <a:srgbClr val="9999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/>
              <a:t>Where Do Refugees Seek Asylum?</a:t>
            </a:r>
          </a:p>
        </p:txBody>
      </p:sp>
      <p:pic>
        <p:nvPicPr>
          <p:cNvPr id="44035" name="Picture 5" descr="HostCountry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914400"/>
            <a:ext cx="9237663" cy="640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1833563" y="2019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10363200" cy="533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22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600" b="1" smtClean="0"/>
              <a:t>Countries with Asylum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7"/>
          <p:cNvSpPr>
            <a:spLocks noChangeArrowheads="1"/>
          </p:cNvSpPr>
          <p:nvPr/>
        </p:nvSpPr>
        <p:spPr bwMode="auto">
          <a:xfrm>
            <a:off x="1833563" y="19383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pic>
        <p:nvPicPr>
          <p:cNvPr id="46083" name="Picture 10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5535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 Box 1028"/>
          <p:cNvSpPr txBox="1">
            <a:spLocks noChangeArrowheads="1"/>
          </p:cNvSpPr>
          <p:nvPr/>
        </p:nvSpPr>
        <p:spPr bwMode="auto">
          <a:xfrm>
            <a:off x="685800" y="228600"/>
            <a:ext cx="78486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000" b="1" smtClean="0"/>
              <a:t>Internally Displaced Persons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b="1" smtClean="0"/>
              <a:t>		(Exiled within their own country)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InternallyDisplaced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81063"/>
            <a:ext cx="8202612" cy="643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838200" y="228600"/>
            <a:ext cx="7696200" cy="1114425"/>
          </a:xfrm>
          <a:prstGeom prst="rect">
            <a:avLst/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000" b="1" smtClean="0"/>
              <a:t>Internally Displaced Persons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b="1" smtClean="0"/>
              <a:t>NOTE: Gray circles are protected by UNHCR : Beige ones are not.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-374650"/>
            <a:ext cx="9144000" cy="723265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/>
            </a:r>
            <a:br>
              <a:rPr lang="en-US" sz="3600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4000" b="1" i="1" u="sng" dirty="0" smtClean="0">
                <a:latin typeface="Book Antiqua" pitchFamily="18" charset="0"/>
                <a:ea typeface="ＭＳ Ｐゴシック" pitchFamily="34" charset="-128"/>
              </a:rPr>
              <a:t>North Africa and Southwest Asia</a:t>
            </a:r>
            <a:r>
              <a:rPr lang="en-US" sz="4000" b="1" dirty="0" smtClean="0">
                <a:latin typeface="Book Antiqua" pitchFamily="18" charset="0"/>
                <a:ea typeface="ＭＳ Ｐゴシック" pitchFamily="34" charset="-128"/>
              </a:rPr>
              <a:t>:</a:t>
            </a:r>
            <a:br>
              <a:rPr lang="en-US" sz="4000" b="1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/>
            </a:r>
            <a:br>
              <a:rPr lang="en-US" sz="3600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1-Israel and the displaced Arab populations </a:t>
            </a:r>
            <a:br>
              <a:rPr lang="en-US" sz="3600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   that surround it</a:t>
            </a: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> </a:t>
            </a:r>
            <a:br>
              <a:rPr lang="en-US" sz="3600" dirty="0" smtClean="0">
                <a:latin typeface="Trebuchet MS" pitchFamily="34" charset="0"/>
                <a:ea typeface="ＭＳ Ｐゴシック" pitchFamily="34" charset="-128"/>
              </a:rPr>
            </a:b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>2-</a:t>
            </a: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The Kurdish population after the Gulf   </a:t>
            </a:r>
            <a:br>
              <a:rPr lang="en-US" sz="3600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    War—a stateless nation</a:t>
            </a: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> </a:t>
            </a:r>
            <a:br>
              <a:rPr lang="en-US" sz="3600" dirty="0" smtClean="0">
                <a:latin typeface="Trebuchet MS" pitchFamily="34" charset="0"/>
                <a:ea typeface="ＭＳ Ｐゴシック" pitchFamily="34" charset="-128"/>
              </a:rPr>
            </a:b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>3-Syrian </a:t>
            </a: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>refugees: largest in last 5 years</a:t>
            </a: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/>
            </a:r>
            <a:br>
              <a:rPr lang="en-US" sz="3600" dirty="0" smtClean="0">
                <a:latin typeface="Trebuchet MS" pitchFamily="34" charset="0"/>
                <a:ea typeface="ＭＳ Ｐゴシック" pitchFamily="34" charset="-128"/>
              </a:rPr>
            </a:b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>4-</a:t>
            </a: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Afghanistan after the Soviet invasion    </a:t>
            </a:r>
            <a:br>
              <a:rPr lang="en-US" sz="3600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    during the 1980s</a:t>
            </a: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/>
            </a:r>
            <a:br>
              <a:rPr lang="en-US" sz="3600" dirty="0" smtClean="0">
                <a:latin typeface="Trebuchet MS" pitchFamily="34" charset="0"/>
                <a:ea typeface="ＭＳ Ｐゴシック" pitchFamily="34" charset="-128"/>
              </a:rPr>
            </a:br>
            <a:r>
              <a:rPr lang="en-US" sz="3600" dirty="0">
                <a:latin typeface="Book Antiqua" pitchFamily="18" charset="0"/>
                <a:ea typeface="ＭＳ Ｐゴシック" pitchFamily="34" charset="-128"/>
              </a:rPr>
              <a:t>5</a:t>
            </a: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-Taliban rule in Afghanistan created even   </a:t>
            </a:r>
            <a:br>
              <a:rPr lang="en-US" sz="3600" dirty="0" smtClean="0">
                <a:latin typeface="Book Antiqua" pitchFamily="18" charset="0"/>
                <a:ea typeface="ＭＳ Ｐゴシック" pitchFamily="34" charset="-128"/>
              </a:rPr>
            </a:br>
            <a:r>
              <a:rPr lang="en-US" sz="3600" dirty="0" smtClean="0">
                <a:latin typeface="Book Antiqua" pitchFamily="18" charset="0"/>
                <a:ea typeface="ＭＳ Ｐゴシック" pitchFamily="34" charset="-128"/>
              </a:rPr>
              <a:t>    more refugees</a:t>
            </a: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/>
            </a:r>
            <a:br>
              <a:rPr lang="en-US" sz="3600" dirty="0" smtClean="0">
                <a:latin typeface="Trebuchet MS" pitchFamily="34" charset="0"/>
                <a:ea typeface="ＭＳ Ｐゴシック" pitchFamily="34" charset="-128"/>
              </a:rPr>
            </a:br>
            <a:r>
              <a:rPr lang="en-US" sz="3600" dirty="0" smtClean="0">
                <a:latin typeface="Trebuchet MS" pitchFamily="34" charset="0"/>
                <a:ea typeface="ＭＳ Ｐゴシック" pitchFamily="34" charset="-128"/>
              </a:rPr>
              <a:t> </a:t>
            </a:r>
            <a:br>
              <a:rPr lang="en-US" sz="3600" dirty="0" smtClean="0">
                <a:latin typeface="Trebuchet MS" pitchFamily="34" charset="0"/>
                <a:ea typeface="ＭＳ Ｐゴシック" pitchFamily="34" charset="-128"/>
              </a:rPr>
            </a:br>
            <a:endParaRPr lang="en-US" sz="3600" dirty="0" smtClean="0">
              <a:latin typeface="Trebuchet MS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4"/>
          <p:cNvSpPr>
            <a:spLocks noChangeArrowheads="1" noChangeShapeType="1"/>
          </p:cNvSpPr>
          <p:nvPr/>
        </p:nvSpPr>
        <p:spPr bwMode="auto">
          <a:xfrm>
            <a:off x="609600" y="0"/>
            <a:ext cx="82296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39338D"/>
                    </a:gs>
                    <a:gs pos="100000">
                      <a:srgbClr val="9B6335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Afghan Refugees</a:t>
            </a:r>
          </a:p>
        </p:txBody>
      </p:sp>
      <p:pic>
        <p:nvPicPr>
          <p:cNvPr id="49155" name="Picture 5" descr="newlyarrivedrefug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4589463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6" descr="ref-new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95400"/>
            <a:ext cx="4343400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7" descr="refugeesNe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929063"/>
            <a:ext cx="464820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waterstor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0413" cy="29765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5" descr="latrin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0"/>
            <a:ext cx="4570412" cy="29765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6" descr="tentcity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5225"/>
            <a:ext cx="4570413" cy="2870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7" descr="fleein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6"/>
          <a:stretch>
            <a:fillRect/>
          </a:stretch>
        </p:blipFill>
        <p:spPr bwMode="auto">
          <a:xfrm>
            <a:off x="4557713" y="3706813"/>
            <a:ext cx="4570412" cy="28654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6" name="Text Box 9"/>
          <p:cNvSpPr txBox="1">
            <a:spLocks noChangeArrowheads="1"/>
          </p:cNvSpPr>
          <p:nvPr/>
        </p:nvSpPr>
        <p:spPr bwMode="auto">
          <a:xfrm>
            <a:off x="0" y="2895600"/>
            <a:ext cx="8915400" cy="106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smtClean="0"/>
              <a:t>For more than 20 years Afghanistan has had the world</a:t>
            </a:r>
            <a:r>
              <a:rPr lang="ja-JP" altLang="en-US" sz="3200" b="1" smtClean="0"/>
              <a:t>’</a:t>
            </a:r>
            <a:r>
              <a:rPr lang="en-US" altLang="ja-JP" sz="3200" b="1" smtClean="0"/>
              <a:t>s largest refugee population</a:t>
            </a:r>
            <a:endParaRPr lang="en-US" sz="3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afghan&amp;IraqRefugeesInAustral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8006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381000" y="3505200"/>
            <a:ext cx="3471863" cy="2838450"/>
          </a:xfrm>
          <a:prstGeom prst="rect">
            <a:avLst/>
          </a:prstGeom>
          <a:solidFill>
            <a:srgbClr val="00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600" b="1" smtClean="0"/>
              <a:t>Afghan and Iraqi refugees in an Australian camp</a:t>
            </a:r>
          </a:p>
        </p:txBody>
      </p:sp>
      <p:pic>
        <p:nvPicPr>
          <p:cNvPr id="51204" name="Picture 6" descr="AfghanRefugeesInPakist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86000"/>
            <a:ext cx="32035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7"/>
          <p:cNvSpPr txBox="1">
            <a:spLocks noChangeArrowheads="1"/>
          </p:cNvSpPr>
          <p:nvPr/>
        </p:nvSpPr>
        <p:spPr bwMode="auto">
          <a:xfrm>
            <a:off x="6308725" y="533400"/>
            <a:ext cx="2835275" cy="1739900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600" b="1" smtClean="0"/>
              <a:t>Afghan refugees in Pakistan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304800" y="381000"/>
            <a:ext cx="3200400" cy="59340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/>
          <a:p>
            <a:pPr eaLnBrk="1" hangingPunct="1">
              <a:defRPr/>
            </a:pPr>
            <a:r>
              <a:rPr lang="en-US" altLang="ja-JP" sz="2400" b="1"/>
              <a:t>More than 150 camps in Pakistan, around Peshawar and Islamabad.</a:t>
            </a:r>
          </a:p>
          <a:p>
            <a:pPr eaLnBrk="1" hangingPunct="1">
              <a:defRPr/>
            </a:pPr>
            <a:r>
              <a:rPr lang="en-US" altLang="ja-JP" sz="2400" b="1"/>
              <a:t> </a:t>
            </a:r>
          </a:p>
          <a:p>
            <a:pPr eaLnBrk="1" hangingPunct="1">
              <a:defRPr/>
            </a:pPr>
            <a:r>
              <a:rPr lang="en-US" altLang="ja-JP" sz="2400" b="1"/>
              <a:t>Since 9-11, 100’s of 1000’s more Afghanis fled their homes and their country.</a:t>
            </a:r>
          </a:p>
          <a:p>
            <a:pPr eaLnBrk="1" hangingPunct="1">
              <a:defRPr/>
            </a:pPr>
            <a:endParaRPr lang="en-US" altLang="ja-JP" sz="2400" b="1"/>
          </a:p>
          <a:p>
            <a:pPr eaLnBrk="1" hangingPunct="1">
              <a:defRPr/>
            </a:pPr>
            <a:r>
              <a:rPr lang="en-US" altLang="ja-JP" sz="2400" b="1"/>
              <a:t>2000 + refugees were crossing into Pakistan daily</a:t>
            </a:r>
          </a:p>
          <a:p>
            <a:pPr eaLnBrk="1" hangingPunct="1">
              <a:defRPr/>
            </a:pPr>
            <a:endParaRPr lang="en-US" altLang="ja-JP" sz="2400" b="1"/>
          </a:p>
          <a:p>
            <a:pPr eaLnBrk="1" hangingPunct="1">
              <a:defRPr/>
            </a:pPr>
            <a:endParaRPr lang="en-US" sz="2400" b="1"/>
          </a:p>
        </p:txBody>
      </p:sp>
      <p:pic>
        <p:nvPicPr>
          <p:cNvPr id="39941" name="Picture 5" descr="RefugeesEa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95"/>
          <a:stretch>
            <a:fillRect/>
          </a:stretch>
        </p:blipFill>
        <p:spPr bwMode="auto">
          <a:xfrm>
            <a:off x="3505200" y="228600"/>
            <a:ext cx="5834063" cy="6248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Text Box 8"/>
          <p:cNvSpPr txBox="1">
            <a:spLocks noChangeArrowheads="1"/>
          </p:cNvSpPr>
          <p:nvPr/>
        </p:nvSpPr>
        <p:spPr bwMode="auto">
          <a:xfrm>
            <a:off x="914400" y="228600"/>
            <a:ext cx="6096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dirty="0" smtClean="0"/>
              <a:t>Map of </a:t>
            </a:r>
            <a:r>
              <a:rPr lang="en-US" sz="3200" b="1" i="1" u="sng" dirty="0" smtClean="0"/>
              <a:t>Kurdistan</a:t>
            </a:r>
            <a:r>
              <a:rPr lang="en-US" sz="3200" b="1" dirty="0" smtClean="0"/>
              <a:t> region: Turkey, Iran, Iraq, and Syria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61745"/>
            <a:ext cx="5791200" cy="563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50" cy="706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6675"/>
            <a:ext cx="9034463" cy="67913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>
                <a:latin typeface="Book Antiqua" charset="0"/>
              </a:rPr>
              <a:t>		</a:t>
            </a:r>
            <a:r>
              <a:rPr lang="en-US" b="1">
                <a:latin typeface="Book Antiqua" charset="0"/>
              </a:rPr>
              <a:t>Regions of dislocation:</a:t>
            </a:r>
            <a:br>
              <a:rPr lang="en-US" b="1">
                <a:latin typeface="Book Antiqua" charset="0"/>
              </a:rPr>
            </a:br>
            <a:r>
              <a:rPr lang="en-US" b="1">
                <a:latin typeface="Trebuchet MS" charset="0"/>
              </a:rPr>
              <a:t> 		  </a:t>
            </a:r>
            <a:r>
              <a:rPr lang="en-US" b="1" i="1" u="sng">
                <a:latin typeface="Book Antiqua" charset="0"/>
              </a:rPr>
              <a:t>Sub-Saharan Africa</a:t>
            </a:r>
            <a:r>
              <a:rPr lang="en-US" b="1">
                <a:latin typeface="Trebuchet MS" charset="0"/>
              </a:rPr>
              <a:t>=</a:t>
            </a:r>
            <a:r>
              <a:rPr lang="en-US">
                <a:latin typeface="Trebuchet MS" charset="0"/>
              </a:rPr>
              <a:t> </a:t>
            </a:r>
            <a:br>
              <a:rPr lang="en-US">
                <a:latin typeface="Trebuchet MS" charset="0"/>
              </a:rPr>
            </a:br>
            <a:r>
              <a:rPr lang="en-US">
                <a:latin typeface="Trebuchet MS" charset="0"/>
              </a:rPr>
              <a:t/>
            </a:r>
            <a:br>
              <a:rPr lang="en-US">
                <a:latin typeface="Trebuchet MS" charset="0"/>
              </a:rPr>
            </a:br>
            <a:r>
              <a:rPr lang="en-US">
                <a:latin typeface="Trebuchet MS" charset="0"/>
              </a:rPr>
              <a:t>1-</a:t>
            </a:r>
            <a:r>
              <a:rPr lang="en-US">
                <a:latin typeface="Book Antiqua" charset="0"/>
              </a:rPr>
              <a:t>Hostilities between the Hutu and </a:t>
            </a:r>
            <a:br>
              <a:rPr lang="en-US">
                <a:latin typeface="Book Antiqua" charset="0"/>
              </a:rPr>
            </a:br>
            <a:r>
              <a:rPr lang="en-US">
                <a:latin typeface="Book Antiqua" charset="0"/>
              </a:rPr>
              <a:t>   Tutsi in Rwanda and The Congo</a:t>
            </a:r>
            <a:r>
              <a:rPr lang="en-US">
                <a:latin typeface="Trebuchet MS" charset="0"/>
              </a:rPr>
              <a:t> </a:t>
            </a:r>
            <a:br>
              <a:rPr lang="en-US">
                <a:latin typeface="Trebuchet MS" charset="0"/>
              </a:rPr>
            </a:br>
            <a:r>
              <a:rPr lang="en-US">
                <a:latin typeface="Trebuchet MS" charset="0"/>
              </a:rPr>
              <a:t>2-</a:t>
            </a:r>
            <a:r>
              <a:rPr lang="en-US">
                <a:latin typeface="Book Antiqua" charset="0"/>
              </a:rPr>
              <a:t>Problems in Sudan, Tanzania, </a:t>
            </a:r>
            <a:br>
              <a:rPr lang="en-US">
                <a:latin typeface="Book Antiqua" charset="0"/>
              </a:rPr>
            </a:br>
            <a:r>
              <a:rPr lang="en-US">
                <a:latin typeface="Book Antiqua" charset="0"/>
              </a:rPr>
              <a:t>   and Uganda</a:t>
            </a:r>
            <a:r>
              <a:rPr lang="en-US">
                <a:latin typeface="Trebuchet MS" charset="0"/>
              </a:rPr>
              <a:t> </a:t>
            </a:r>
            <a:br>
              <a:rPr lang="en-US">
                <a:latin typeface="Trebuchet MS" charset="0"/>
              </a:rPr>
            </a:br>
            <a:r>
              <a:rPr lang="en-US">
                <a:latin typeface="Trebuchet MS" charset="0"/>
              </a:rPr>
              <a:t>3-</a:t>
            </a:r>
            <a:r>
              <a:rPr lang="en-US">
                <a:latin typeface="Book Antiqua" charset="0"/>
              </a:rPr>
              <a:t>Civil wars in Liberia, Sierra </a:t>
            </a:r>
            <a:br>
              <a:rPr lang="en-US">
                <a:latin typeface="Book Antiqua" charset="0"/>
              </a:rPr>
            </a:br>
            <a:r>
              <a:rPr lang="en-US">
                <a:latin typeface="Book Antiqua" charset="0"/>
              </a:rPr>
              <a:t>    Leone, and Angola</a:t>
            </a:r>
            <a:r>
              <a:rPr lang="en-US">
                <a:latin typeface="Trebuchet MS" charset="0"/>
              </a:rPr>
              <a:t> </a:t>
            </a:r>
            <a:br>
              <a:rPr lang="en-US">
                <a:latin typeface="Trebuchet MS" charset="0"/>
              </a:rPr>
            </a:br>
            <a:endParaRPr lang="en-US">
              <a:latin typeface="Trebuchet M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5"/>
          <p:cNvSpPr txBox="1">
            <a:spLocks noChangeArrowheads="1"/>
          </p:cNvSpPr>
          <p:nvPr/>
        </p:nvSpPr>
        <p:spPr bwMode="auto">
          <a:xfrm>
            <a:off x="457200" y="0"/>
            <a:ext cx="8153400" cy="7016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000" b="1" smtClean="0"/>
              <a:t>Refugees in Sub-Saharan Africa</a:t>
            </a:r>
          </a:p>
        </p:txBody>
      </p:sp>
      <p:pic>
        <p:nvPicPr>
          <p:cNvPr id="55299" name="Picture 6" descr="FG06_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62000"/>
            <a:ext cx="84328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228600"/>
            <a:ext cx="8913812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100,000LiberiansInGuineaKountayaCa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8153400" cy="5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304800" y="0"/>
            <a:ext cx="8458200" cy="579438"/>
          </a:xfrm>
          <a:prstGeom prst="rect">
            <a:avLst/>
          </a:prstGeom>
          <a:solidFill>
            <a:srgbClr val="66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smtClean="0"/>
              <a:t>100,000 Liberians fled to Guinea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HutusRepatFromTanToRwan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670560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5"/>
          <p:cNvSpPr txBox="1">
            <a:spLocks noChangeArrowheads="1"/>
          </p:cNvSpPr>
          <p:nvPr/>
        </p:nvSpPr>
        <p:spPr bwMode="auto">
          <a:xfrm>
            <a:off x="1295400" y="5029200"/>
            <a:ext cx="7391400" cy="1554163"/>
          </a:xfrm>
          <a:prstGeom prst="rect">
            <a:avLst/>
          </a:prstGeom>
          <a:solidFill>
            <a:srgbClr val="FF66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smtClean="0"/>
              <a:t>25,000 Rwandan Hutu refugees voluntarily repatriating from Tanzania, where they had been living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RwandanCampOfCongoleseForciblyRepatri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6858000" cy="459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381000" y="685800"/>
            <a:ext cx="8305800" cy="641350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600" b="1" smtClean="0"/>
              <a:t>Congolese refugee camp in Rwanda</a:t>
            </a:r>
          </a:p>
        </p:txBody>
      </p:sp>
      <p:sp>
        <p:nvSpPr>
          <p:cNvPr id="50180" name="Text Box 6"/>
          <p:cNvSpPr txBox="1">
            <a:spLocks noChangeArrowheads="1"/>
          </p:cNvSpPr>
          <p:nvPr/>
        </p:nvSpPr>
        <p:spPr bwMode="auto">
          <a:xfrm>
            <a:off x="7086600" y="2286000"/>
            <a:ext cx="2057400" cy="2654300"/>
          </a:xfrm>
          <a:prstGeom prst="rect">
            <a:avLst/>
          </a:prstGeom>
          <a:solidFill>
            <a:srgbClr val="FF7C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smtClean="0"/>
              <a:t>Refugees were forcibly </a:t>
            </a:r>
            <a:r>
              <a:rPr lang="en-US" sz="2800" b="1" i="1" smtClean="0"/>
              <a:t>repatriated</a:t>
            </a:r>
            <a:r>
              <a:rPr lang="en-US" sz="2800" b="1" smtClean="0"/>
              <a:t> back to the Congo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76600" y="304800"/>
            <a:ext cx="5867400" cy="1069975"/>
          </a:xfrm>
          <a:solidFill>
            <a:srgbClr val="FF7C80"/>
          </a:solidFill>
        </p:spPr>
        <p:txBody>
          <a:bodyPr/>
          <a:lstStyle/>
          <a:p>
            <a:pPr eaLnBrk="1" hangingPunct="1">
              <a:defRPr/>
            </a:pPr>
            <a:r>
              <a:rPr lang="en-US" b="1"/>
              <a:t>Lost Boys of Sudan</a:t>
            </a:r>
          </a:p>
        </p:txBody>
      </p:sp>
      <p:sp>
        <p:nvSpPr>
          <p:cNvPr id="51203" name="Rectangle 5"/>
          <p:cNvSpPr>
            <a:spLocks noGrp="1" noChangeArrowheads="1"/>
          </p:cNvSpPr>
          <p:nvPr>
            <p:ph type="subTitle" idx="1"/>
          </p:nvPr>
        </p:nvSpPr>
        <p:spPr>
          <a:xfrm flipH="1">
            <a:off x="3886200" y="6324600"/>
            <a:ext cx="228600" cy="76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US" sz="1000" b="1"/>
          </a:p>
        </p:txBody>
      </p:sp>
      <p:pic>
        <p:nvPicPr>
          <p:cNvPr id="60420" name="Picture 6" descr="dani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28448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7" descr="josep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562350"/>
            <a:ext cx="35814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Text Box 8"/>
          <p:cNvSpPr txBox="1">
            <a:spLocks noChangeArrowheads="1"/>
          </p:cNvSpPr>
          <p:nvPr/>
        </p:nvSpPr>
        <p:spPr bwMode="auto">
          <a:xfrm>
            <a:off x="365125" y="3810000"/>
            <a:ext cx="1920875" cy="579438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smtClean="0"/>
              <a:t>Daniel</a:t>
            </a:r>
          </a:p>
        </p:txBody>
      </p:sp>
      <p:sp>
        <p:nvSpPr>
          <p:cNvPr id="51207" name="Text Box 9"/>
          <p:cNvSpPr txBox="1">
            <a:spLocks noChangeArrowheads="1"/>
          </p:cNvSpPr>
          <p:nvPr/>
        </p:nvSpPr>
        <p:spPr bwMode="auto">
          <a:xfrm>
            <a:off x="7239000" y="2971800"/>
            <a:ext cx="1431925" cy="519113"/>
          </a:xfrm>
          <a:prstGeom prst="rect">
            <a:avLst/>
          </a:prstGeom>
          <a:solidFill>
            <a:srgbClr val="CC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800" b="1" smtClean="0"/>
              <a:t>Joseph</a:t>
            </a:r>
          </a:p>
        </p:txBody>
      </p:sp>
      <p:pic>
        <p:nvPicPr>
          <p:cNvPr id="60424" name="Picture 10" descr="mathia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90800"/>
            <a:ext cx="2690813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9" name="Text Box 11"/>
          <p:cNvSpPr txBox="1">
            <a:spLocks noChangeArrowheads="1"/>
          </p:cNvSpPr>
          <p:nvPr/>
        </p:nvSpPr>
        <p:spPr bwMode="auto">
          <a:xfrm>
            <a:off x="3336925" y="1970088"/>
            <a:ext cx="1747838" cy="519112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800" b="1" smtClean="0"/>
              <a:t>Mathiang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CCFFFF"/>
          </a:solidFill>
        </p:spPr>
        <p:txBody>
          <a:bodyPr/>
          <a:lstStyle/>
          <a:p>
            <a:pPr eaLnBrk="1" hangingPunct="1">
              <a:defRPr/>
            </a:pPr>
            <a:r>
              <a:rPr lang="en-US" b="1"/>
              <a:t>Lost Boys of Sudan</a:t>
            </a:r>
          </a:p>
        </p:txBody>
      </p:sp>
      <p:sp>
        <p:nvSpPr>
          <p:cNvPr id="5222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334000"/>
          </a:xfrm>
          <a:solidFill>
            <a:srgbClr val="66FF99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000" b="1"/>
              <a:t>Young boys separated from their families at ages from 6 - 9 when villages in southern Sudan were attacked</a:t>
            </a:r>
          </a:p>
          <a:p>
            <a:pPr eaLnBrk="1" hangingPunct="1">
              <a:buFontTx/>
              <a:buNone/>
              <a:defRPr/>
            </a:pPr>
            <a:endParaRPr lang="en-US" sz="4000" b="1"/>
          </a:p>
          <a:p>
            <a:pPr eaLnBrk="1" hangingPunct="1">
              <a:defRPr/>
            </a:pPr>
            <a:r>
              <a:rPr lang="en-US" sz="4000" b="1"/>
              <a:t>The boys fled into the bush &amp; began walking to Ethiopia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5"/>
          <p:cNvSpPr txBox="1">
            <a:spLocks noChangeArrowheads="1"/>
          </p:cNvSpPr>
          <p:nvPr/>
        </p:nvSpPr>
        <p:spPr bwMode="auto">
          <a:xfrm>
            <a:off x="304800" y="1828800"/>
            <a:ext cx="8534400" cy="4478338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3200" b="1" smtClean="0"/>
              <a:t>They were in refugee camps in Ethiopia until the government was overthrown.  </a:t>
            </a:r>
          </a:p>
          <a:p>
            <a:pPr eaLnBrk="1" hangingPunct="1">
              <a:defRPr/>
            </a:pPr>
            <a:endParaRPr lang="en-US" sz="3200" b="1" smtClean="0"/>
          </a:p>
          <a:p>
            <a:pPr eaLnBrk="1" hangingPunct="1">
              <a:defRPr/>
            </a:pPr>
            <a:r>
              <a:rPr lang="en-US" sz="3200" b="1" smtClean="0"/>
              <a:t>The boys were forced to leave at gunpoint.  When they returned to Sudan, they were met with hostility</a:t>
            </a:r>
          </a:p>
          <a:p>
            <a:pPr eaLnBrk="1" hangingPunct="1">
              <a:defRPr/>
            </a:pPr>
            <a:endParaRPr lang="en-US" sz="3200" b="1" smtClean="0"/>
          </a:p>
          <a:p>
            <a:pPr eaLnBrk="1" hangingPunct="1">
              <a:defRPr/>
            </a:pPr>
            <a:r>
              <a:rPr lang="en-US" sz="3200" b="1" smtClean="0"/>
              <a:t>Thus began another long walk - this time to Kenya</a:t>
            </a:r>
            <a:endParaRPr lang="en-US" sz="3200" smtClean="0"/>
          </a:p>
        </p:txBody>
      </p:sp>
      <p:sp>
        <p:nvSpPr>
          <p:cNvPr id="53251" name="Rectangle 6"/>
          <p:cNvSpPr>
            <a:spLocks noGrp="1" noChangeArrowheads="1"/>
          </p:cNvSpPr>
          <p:nvPr>
            <p:ph type="title"/>
          </p:nvPr>
        </p:nvSpPr>
        <p:spPr>
          <a:solidFill>
            <a:srgbClr val="CCFFFF"/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ea typeface="ＭＳ Ｐゴシック" pitchFamily="34" charset="-128"/>
              </a:rPr>
              <a:t>Lost Boys of Sudan…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3657600" cy="83820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defRPr/>
            </a:pPr>
            <a:r>
              <a:rPr lang="en-US" b="1"/>
              <a:t>Lost Boys..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458200" cy="5257800"/>
          </a:xfrm>
          <a:solidFill>
            <a:srgbClr val="66FF99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2800" b="1"/>
              <a:t>Since the early 1990s, the boys have been in Kakuma refugee camp in Kenya </a:t>
            </a:r>
          </a:p>
          <a:p>
            <a:pPr eaLnBrk="1" hangingPunct="1">
              <a:buFontTx/>
              <a:buNone/>
              <a:defRPr/>
            </a:pPr>
            <a:endParaRPr lang="en-US" sz="2800" b="1"/>
          </a:p>
          <a:p>
            <a:pPr eaLnBrk="1" hangingPunct="1">
              <a:defRPr/>
            </a:pPr>
            <a:r>
              <a:rPr lang="en-US" sz="2800" b="1"/>
              <a:t>Some education was provided </a:t>
            </a:r>
          </a:p>
          <a:p>
            <a:pPr eaLnBrk="1" hangingPunct="1">
              <a:buFontTx/>
              <a:buNone/>
              <a:defRPr/>
            </a:pPr>
            <a:endParaRPr lang="en-US" sz="2800" b="1"/>
          </a:p>
          <a:p>
            <a:pPr eaLnBrk="1" hangingPunct="1">
              <a:defRPr/>
            </a:pPr>
            <a:r>
              <a:rPr lang="en-US" sz="2800" b="1"/>
              <a:t>Food was six kilograms (approximately 13.2 pounds) of ground maize, and oil for 15 days</a:t>
            </a:r>
          </a:p>
          <a:p>
            <a:pPr eaLnBrk="1" hangingPunct="1">
              <a:buFontTx/>
              <a:buNone/>
              <a:defRPr/>
            </a:pPr>
            <a:endParaRPr lang="en-US" sz="2800" b="1"/>
          </a:p>
          <a:p>
            <a:pPr eaLnBrk="1" hangingPunct="1">
              <a:defRPr/>
            </a:pPr>
            <a:r>
              <a:rPr lang="en-US" sz="2800" b="1"/>
              <a:t>When relief trucks couldn't get to the camp because of strife, there was no food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0"/>
            <a:ext cx="7086600" cy="707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 descr="EAfricaPic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 Box 5"/>
          <p:cNvSpPr txBox="1">
            <a:spLocks noChangeArrowheads="1"/>
          </p:cNvSpPr>
          <p:nvPr/>
        </p:nvSpPr>
        <p:spPr bwMode="auto">
          <a:xfrm>
            <a:off x="381000" y="304800"/>
            <a:ext cx="8115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4000" b="1" smtClean="0"/>
              <a:t>Kakuma Refugee Camp in Kenya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6" descr="drawin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95300"/>
            <a:ext cx="7620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EAfricaPic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38"/>
            <a:ext cx="5715000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5" descr="Kenya-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262313"/>
            <a:ext cx="54102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Text Box 6"/>
          <p:cNvSpPr txBox="1">
            <a:spLocks noChangeArrowheads="1"/>
          </p:cNvSpPr>
          <p:nvPr/>
        </p:nvSpPr>
        <p:spPr bwMode="auto">
          <a:xfrm>
            <a:off x="5791200" y="381000"/>
            <a:ext cx="3352800" cy="2771775"/>
          </a:xfrm>
          <a:prstGeom prst="rect">
            <a:avLst/>
          </a:prstGeom>
          <a:solidFill>
            <a:srgbClr val="FF7C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400" b="1" smtClean="0"/>
              <a:t>Daily life in the refugee camp in Kenya</a:t>
            </a:r>
          </a:p>
        </p:txBody>
      </p:sp>
      <p:sp>
        <p:nvSpPr>
          <p:cNvPr id="57349" name="Text Box 7"/>
          <p:cNvSpPr txBox="1">
            <a:spLocks noChangeArrowheads="1"/>
          </p:cNvSpPr>
          <p:nvPr/>
        </p:nvSpPr>
        <p:spPr bwMode="auto">
          <a:xfrm>
            <a:off x="762000" y="4419600"/>
            <a:ext cx="2819400" cy="2041525"/>
          </a:xfrm>
          <a:prstGeom prst="rect">
            <a:avLst/>
          </a:prstGeom>
          <a:solidFill>
            <a:srgbClr val="FF7C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smtClean="0"/>
              <a:t>* Note the house types and the water vessels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4" descr="NicaraguaEllosDeFies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67000"/>
            <a:ext cx="5257800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5" descr="NicaraguaRefugeeWoman&amp;Chi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0" y="1219200"/>
            <a:ext cx="34607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Text Box 6"/>
          <p:cNvSpPr txBox="1">
            <a:spLocks noChangeArrowheads="1"/>
          </p:cNvSpPr>
          <p:nvPr/>
        </p:nvSpPr>
        <p:spPr bwMode="auto">
          <a:xfrm>
            <a:off x="609600" y="228600"/>
            <a:ext cx="2209800" cy="2289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600" b="1" smtClean="0"/>
              <a:t>Central America: the Lost Decade</a:t>
            </a:r>
          </a:p>
        </p:txBody>
      </p:sp>
      <p:sp>
        <p:nvSpPr>
          <p:cNvPr id="58373" name="Text Box 7"/>
          <p:cNvSpPr txBox="1">
            <a:spLocks noChangeArrowheads="1"/>
          </p:cNvSpPr>
          <p:nvPr/>
        </p:nvSpPr>
        <p:spPr bwMode="auto">
          <a:xfrm>
            <a:off x="3581400" y="304800"/>
            <a:ext cx="4572000" cy="946150"/>
          </a:xfrm>
          <a:prstGeom prst="rect">
            <a:avLst/>
          </a:prstGeom>
          <a:solidFill>
            <a:srgbClr val="FF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smtClean="0"/>
              <a:t>Civil Wars in Nicaragua, El Salvador &amp; Guatemala</a:t>
            </a:r>
          </a:p>
        </p:txBody>
      </p:sp>
      <p:sp>
        <p:nvSpPr>
          <p:cNvPr id="58374" name="Text Box 8"/>
          <p:cNvSpPr txBox="1">
            <a:spLocks noChangeArrowheads="1"/>
          </p:cNvSpPr>
          <p:nvPr/>
        </p:nvSpPr>
        <p:spPr bwMode="auto">
          <a:xfrm>
            <a:off x="2743200" y="1981200"/>
            <a:ext cx="2667000" cy="579438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b="1" smtClean="0"/>
              <a:t>1980 - 1990</a:t>
            </a:r>
          </a:p>
        </p:txBody>
      </p:sp>
      <p:sp>
        <p:nvSpPr>
          <p:cNvPr id="58375" name="Text Box 9"/>
          <p:cNvSpPr txBox="1">
            <a:spLocks noChangeArrowheads="1"/>
          </p:cNvSpPr>
          <p:nvPr/>
        </p:nvSpPr>
        <p:spPr bwMode="auto">
          <a:xfrm>
            <a:off x="304800" y="5562600"/>
            <a:ext cx="8153400" cy="946150"/>
          </a:xfrm>
          <a:prstGeom prst="rect">
            <a:avLst/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smtClean="0"/>
              <a:t>Many of Nicaragua</a:t>
            </a:r>
            <a:r>
              <a:rPr lang="ja-JP" altLang="en-US" sz="2800" b="1" smtClean="0"/>
              <a:t>’</a:t>
            </a:r>
            <a:r>
              <a:rPr lang="en-US" altLang="ja-JP" sz="2800" b="1" smtClean="0"/>
              <a:t>s refugees returned home, and still found it hard to get by</a:t>
            </a:r>
            <a:endParaRPr 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5" descr="GuatRiverWashingCloth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4273550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6" descr="FMLNRal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85800"/>
            <a:ext cx="42735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Text Box 7"/>
          <p:cNvSpPr txBox="1">
            <a:spLocks noChangeArrowheads="1"/>
          </p:cNvSpPr>
          <p:nvPr/>
        </p:nvSpPr>
        <p:spPr bwMode="auto">
          <a:xfrm>
            <a:off x="990600" y="304800"/>
            <a:ext cx="3429000" cy="1800225"/>
          </a:xfrm>
          <a:prstGeom prst="rect">
            <a:avLst/>
          </a:prstGeom>
          <a:solidFill>
            <a:srgbClr val="CC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u="sng" smtClean="0"/>
              <a:t>El Salvador</a:t>
            </a:r>
            <a:r>
              <a:rPr lang="en-US" sz="2800" b="1" smtClean="0"/>
              <a:t> – 75,000 people killed by military between 1980-1992</a:t>
            </a:r>
          </a:p>
        </p:txBody>
      </p:sp>
      <p:sp>
        <p:nvSpPr>
          <p:cNvPr id="59397" name="Text Box 8"/>
          <p:cNvSpPr txBox="1">
            <a:spLocks noChangeArrowheads="1"/>
          </p:cNvSpPr>
          <p:nvPr/>
        </p:nvSpPr>
        <p:spPr bwMode="auto">
          <a:xfrm>
            <a:off x="4419600" y="228600"/>
            <a:ext cx="4038600" cy="946150"/>
          </a:xfrm>
          <a:prstGeom prst="rect">
            <a:avLst/>
          </a:prstGeom>
          <a:solidFill>
            <a:srgbClr val="FF5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smtClean="0"/>
              <a:t>FMLN – guerilla army turned political party</a:t>
            </a:r>
          </a:p>
        </p:txBody>
      </p:sp>
      <p:sp>
        <p:nvSpPr>
          <p:cNvPr id="59398" name="Text Box 9"/>
          <p:cNvSpPr txBox="1">
            <a:spLocks noChangeArrowheads="1"/>
          </p:cNvSpPr>
          <p:nvPr/>
        </p:nvSpPr>
        <p:spPr bwMode="auto">
          <a:xfrm>
            <a:off x="4648200" y="4267200"/>
            <a:ext cx="3505200" cy="2227263"/>
          </a:xfrm>
          <a:prstGeom prst="rect">
            <a:avLst/>
          </a:prstGeom>
          <a:solidFill>
            <a:srgbClr val="99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u="sng" smtClean="0"/>
              <a:t>Guatemala </a:t>
            </a:r>
            <a:r>
              <a:rPr lang="en-US" sz="2800" b="1" smtClean="0"/>
              <a:t>– 250,000 people killed by military forces from 1954-1992</a:t>
            </a:r>
          </a:p>
        </p:txBody>
      </p:sp>
      <p:sp>
        <p:nvSpPr>
          <p:cNvPr id="59399" name="Text Box 10"/>
          <p:cNvSpPr txBox="1">
            <a:spLocks noChangeArrowheads="1"/>
          </p:cNvSpPr>
          <p:nvPr/>
        </p:nvSpPr>
        <p:spPr bwMode="auto">
          <a:xfrm>
            <a:off x="609600" y="5410200"/>
            <a:ext cx="3962400" cy="1373188"/>
          </a:xfrm>
          <a:prstGeom prst="rect">
            <a:avLst/>
          </a:prstGeom>
          <a:solidFill>
            <a:srgbClr val="D600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2800" b="1" smtClean="0"/>
              <a:t>Guatemala</a:t>
            </a:r>
            <a:r>
              <a:rPr lang="ja-JP" altLang="en-US" sz="2800" b="1" smtClean="0"/>
              <a:t>’</a:t>
            </a:r>
            <a:r>
              <a:rPr lang="en-US" altLang="ja-JP" sz="2800" b="1" smtClean="0"/>
              <a:t>s indigenous people – the Maya</a:t>
            </a:r>
            <a:endParaRPr 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www.washingtonpost.com/blogs/worldviews/files/2014/01/mapfortresseuropeeng1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228600"/>
            <a:ext cx="96075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63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migration map NPR Economi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400"/>
            <a:ext cx="8839200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77200" cy="792162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smtClean="0">
                <a:ea typeface="ＭＳ Ｐゴシック" pitchFamily="34" charset="-128"/>
              </a:rPr>
              <a:t>Major voluntary migration cont…</a:t>
            </a:r>
          </a:p>
        </p:txBody>
      </p:sp>
      <p:sp>
        <p:nvSpPr>
          <p:cNvPr id="9219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smtClean="0">
                <a:latin typeface="Book Antiqua" pitchFamily="18" charset="0"/>
                <a:ea typeface="ＭＳ Ｐゴシック" pitchFamily="34" charset="-128"/>
              </a:rPr>
              <a:t>Eastward migration </a:t>
            </a:r>
            <a:r>
              <a:rPr lang="en-US" sz="2800" b="1" u="sng" smtClean="0">
                <a:latin typeface="Book Antiqua" pitchFamily="18" charset="0"/>
                <a:ea typeface="ＭＳ Ｐゴシック" pitchFamily="34" charset="-128"/>
              </a:rPr>
              <a:t>within</a:t>
            </a:r>
            <a:r>
              <a:rPr lang="en-US" sz="2800" b="1" smtClean="0">
                <a:latin typeface="Book Antiqua" pitchFamily="18" charset="0"/>
                <a:ea typeface="ＭＳ Ｐゴシック" pitchFamily="34" charset="-128"/>
              </a:rPr>
              <a:t> Russia</a:t>
            </a:r>
            <a:r>
              <a:rPr lang="en-US" sz="2800" smtClean="0">
                <a:latin typeface="Book Antiqua" pitchFamily="18" charset="0"/>
                <a:ea typeface="ＭＳ Ｐゴシック" pitchFamily="34" charset="-128"/>
              </a:rPr>
              <a:t> </a:t>
            </a:r>
            <a:br>
              <a:rPr lang="en-US" sz="2800" smtClean="0">
                <a:latin typeface="Book Antiqua" pitchFamily="18" charset="0"/>
                <a:ea typeface="ＭＳ Ｐゴシック" pitchFamily="34" charset="-128"/>
              </a:rPr>
            </a:br>
            <a:endParaRPr lang="en-US" sz="2800" smtClean="0">
              <a:latin typeface="Book Antiqua" pitchFamily="18" charset="0"/>
              <a:ea typeface="ＭＳ Ｐゴシック" pitchFamily="34" charset="-128"/>
            </a:endParaRPr>
          </a:p>
          <a:p>
            <a:pPr lvl="1" eaLnBrk="1" hangingPunct="1">
              <a:defRPr/>
            </a:pPr>
            <a:r>
              <a:rPr lang="en-US" b="1" smtClean="0">
                <a:latin typeface="Book Antiqua" pitchFamily="18" charset="0"/>
                <a:ea typeface="ＭＳ Ｐゴシック" pitchFamily="34" charset="-128"/>
              </a:rPr>
              <a:t>Migration from heartland to the Pacific</a:t>
            </a:r>
            <a:br>
              <a:rPr lang="en-US" b="1" smtClean="0">
                <a:latin typeface="Book Antiqua" pitchFamily="18" charset="0"/>
                <a:ea typeface="ＭＳ Ｐゴシック" pitchFamily="34" charset="-128"/>
              </a:rPr>
            </a:br>
            <a:endParaRPr lang="en-US" b="1" smtClean="0">
              <a:latin typeface="Book Antiqua" pitchFamily="18" charset="0"/>
              <a:ea typeface="ＭＳ Ｐゴシック" pitchFamily="34" charset="-128"/>
            </a:endParaRPr>
          </a:p>
          <a:p>
            <a:pPr lvl="1" eaLnBrk="1" hangingPunct="1">
              <a:defRPr/>
            </a:pPr>
            <a:r>
              <a:rPr lang="en-US" b="1" smtClean="0">
                <a:latin typeface="Book Antiqua" pitchFamily="18" charset="0"/>
                <a:ea typeface="ＭＳ Ｐゴシック" pitchFamily="34" charset="-128"/>
              </a:rPr>
              <a:t> RR</a:t>
            </a:r>
            <a:r>
              <a:rPr lang="ja-JP" altLang="en-US" b="1" smtClean="0">
                <a:latin typeface="Book Antiqua" pitchFamily="18" charset="0"/>
                <a:ea typeface="ＭＳ Ｐゴシック" pitchFamily="34" charset="-128"/>
              </a:rPr>
              <a:t>’</a:t>
            </a:r>
            <a:r>
              <a:rPr lang="en-US" altLang="ja-JP" b="1" smtClean="0">
                <a:latin typeface="Book Antiqua" pitchFamily="18" charset="0"/>
                <a:ea typeface="ＭＳ Ｐゴシック" pitchFamily="34" charset="-128"/>
              </a:rPr>
              <a:t>s and feeder line established Vladivostok as a major port.</a:t>
            </a:r>
            <a:br>
              <a:rPr lang="en-US" altLang="ja-JP" b="1" smtClean="0">
                <a:latin typeface="Book Antiqua" pitchFamily="18" charset="0"/>
                <a:ea typeface="ＭＳ Ｐゴシック" pitchFamily="34" charset="-128"/>
              </a:rPr>
            </a:br>
            <a:endParaRPr lang="en-US" altLang="ja-JP" b="1" smtClean="0">
              <a:latin typeface="Book Antiqua" pitchFamily="18" charset="0"/>
              <a:ea typeface="ＭＳ Ｐゴシック" pitchFamily="34" charset="-128"/>
            </a:endParaRPr>
          </a:p>
          <a:p>
            <a:pPr lvl="1" eaLnBrk="1" hangingPunct="1">
              <a:defRPr/>
            </a:pPr>
            <a:r>
              <a:rPr lang="en-US" b="1" smtClean="0">
                <a:latin typeface="Book Antiqua" pitchFamily="18" charset="0"/>
                <a:ea typeface="ＭＳ Ｐゴシック" pitchFamily="34" charset="-128"/>
              </a:rPr>
              <a:t>Migration rapidly declined following Soviet collapse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figure_03_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0"/>
            <a:ext cx="5695950" cy="693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3869</TotalTime>
  <Words>895</Words>
  <Application>Microsoft Office PowerPoint</Application>
  <PresentationFormat>On-screen Show (4:3)</PresentationFormat>
  <Paragraphs>146</Paragraphs>
  <Slides>66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6" baseType="lpstr">
      <vt:lpstr>ＭＳ Ｐゴシック</vt:lpstr>
      <vt:lpstr>Arial</vt:lpstr>
      <vt:lpstr>Arial Black</vt:lpstr>
      <vt:lpstr>Book Antiqua</vt:lpstr>
      <vt:lpstr>Calibri</vt:lpstr>
      <vt:lpstr>Impact</vt:lpstr>
      <vt:lpstr>MS Mincho</vt:lpstr>
      <vt:lpstr>Trebuchet MS</vt:lpstr>
      <vt:lpstr>Default Design</vt:lpstr>
      <vt:lpstr>Slide</vt:lpstr>
      <vt:lpstr>Voluntary Migration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Major voluntary migration cont…</vt:lpstr>
      <vt:lpstr>PowerPoint Presentation</vt:lpstr>
      <vt:lpstr>   Internal or Intranational migrations  </vt:lpstr>
      <vt:lpstr>PowerPoint Presentation</vt:lpstr>
      <vt:lpstr>International Voluntary Migration</vt:lpstr>
      <vt:lpstr>Forced migrations</vt:lpstr>
      <vt:lpstr>PowerPoint Presentation</vt:lpstr>
      <vt:lpstr>Forced migration cont…</vt:lpstr>
      <vt:lpstr>  BW ?’s: On a ½ sheet, answer &amp; return  1- What is the diff. bet. Voluntary &amp; Forced        migration? 2- List 2 examples of each  3- What are 2 ways that governments can limit       immigration?  4- There are 2 major immigration waves in US       history: what major group of people        immigrated in each time period:       1850-1930  &amp; 1970 - present  </vt:lpstr>
      <vt:lpstr>How government effects migration</vt:lpstr>
      <vt:lpstr>PowerPoint Presentation</vt:lpstr>
      <vt:lpstr>Waves of Immigration into the US</vt:lpstr>
      <vt:lpstr>PowerPoint Presentation</vt:lpstr>
      <vt:lpstr>Waves of Immigrant Groups to the United States</vt:lpstr>
      <vt:lpstr>PowerPoint Presentation</vt:lpstr>
      <vt:lpstr>BW?’s  1- Define immigrant &amp; refugee 2- What are 3 ways that they      differ from each other? 3- What is an IDP? 4- What is asylum? </vt:lpstr>
      <vt:lpstr>PowerPoint Presentation</vt:lpstr>
      <vt:lpstr>PowerPoint Presentation</vt:lpstr>
      <vt:lpstr>PowerPoint Presentation</vt:lpstr>
      <vt:lpstr>PowerPoint Presentation</vt:lpstr>
      <vt:lpstr>An immigrant arrives in a host country seeking better economic opportunities</vt:lpstr>
      <vt:lpstr>PowerPoint Presentation</vt:lpstr>
      <vt:lpstr>World Refugees</vt:lpstr>
      <vt:lpstr>What is a Refugee?</vt:lpstr>
      <vt:lpstr>Key Phrases in the Definition of “Refugee”</vt:lpstr>
      <vt:lpstr>How many refugees are there?</vt:lpstr>
      <vt:lpstr>Where do the majority of the world’s refugees come from?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Where Do Refugees Seek Asylum?</vt:lpstr>
      <vt:lpstr>PowerPoint Presentation</vt:lpstr>
      <vt:lpstr>PowerPoint Presentation</vt:lpstr>
      <vt:lpstr>PowerPoint Presentation</vt:lpstr>
      <vt:lpstr> North Africa and Southwest Asia:  1-Israel and the displaced Arab populations     that surround it  2-The Kurdish population after the Gulf        War—a stateless nation  3-Syrian refugees: largest in last 5 years 4-Afghanistan after the Soviet invasion         during the 1980s 5-Taliban rule in Afghanistan created even        more refugees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Regions of dislocation:      Sub-Saharan Africa=   1-Hostilities between the Hutu and     Tutsi in Rwanda and The Congo  2-Problems in Sudan, Tanzania,     and Uganda  3-Civil wars in Liberia, Sierra      Leone, and Angola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Lost Boys of Sudan</vt:lpstr>
      <vt:lpstr>Lost Boys of Sudan</vt:lpstr>
      <vt:lpstr>Lost Boys of Sudan…</vt:lpstr>
      <vt:lpstr>Lost Boys..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Refugees</dc:title>
  <dc:creator>Beth and Raun</dc:creator>
  <cp:lastModifiedBy>Kain, Holly</cp:lastModifiedBy>
  <cp:revision>97</cp:revision>
  <dcterms:created xsi:type="dcterms:W3CDTF">2003-04-01T23:16:33Z</dcterms:created>
  <dcterms:modified xsi:type="dcterms:W3CDTF">2017-09-19T14:36:00Z</dcterms:modified>
</cp:coreProperties>
</file>