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8"/>
  </p:handoutMasterIdLst>
  <p:sldIdLst>
    <p:sldId id="258" r:id="rId2"/>
    <p:sldId id="261" r:id="rId3"/>
    <p:sldId id="263" r:id="rId4"/>
    <p:sldId id="288" r:id="rId5"/>
    <p:sldId id="289" r:id="rId6"/>
    <p:sldId id="290" r:id="rId7"/>
    <p:sldId id="294" r:id="rId8"/>
    <p:sldId id="268" r:id="rId9"/>
    <p:sldId id="296" r:id="rId10"/>
    <p:sldId id="310" r:id="rId11"/>
    <p:sldId id="291" r:id="rId12"/>
    <p:sldId id="293" r:id="rId13"/>
    <p:sldId id="292" r:id="rId14"/>
    <p:sldId id="297" r:id="rId15"/>
    <p:sldId id="298" r:id="rId16"/>
    <p:sldId id="299" r:id="rId17"/>
    <p:sldId id="300" r:id="rId18"/>
    <p:sldId id="301" r:id="rId19"/>
    <p:sldId id="302" r:id="rId20"/>
    <p:sldId id="305" r:id="rId21"/>
    <p:sldId id="306" r:id="rId22"/>
    <p:sldId id="284" r:id="rId23"/>
    <p:sldId id="307" r:id="rId24"/>
    <p:sldId id="308" r:id="rId25"/>
    <p:sldId id="276" r:id="rId26"/>
    <p:sldId id="31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FF6600"/>
    <a:srgbClr val="00CC00"/>
    <a:srgbClr val="00FF00"/>
    <a:srgbClr val="FF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5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ED6211-3334-4D70-9F17-F28A096B3F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077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5BFCDC-2FFA-4DD5-B959-25F706A55B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456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50C2F7-909B-43F1-910C-3DBFE95962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6753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3E7B61-936A-4EB8-8DA3-74569BA2F4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752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A10D9B-39C4-4EFA-9C61-262ACBDCA3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022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E74AB8-B7EE-4584-8280-A487BFE34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3146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A56FF-4334-4C17-920C-D251D358A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8691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6F6D8D-27D7-4DB2-A678-C77A4AE420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348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18EED6-573D-4988-B94C-5D1348351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8458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53F934-7585-4B39-87A1-0A7FECDAB6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4206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E2382-84F4-4C36-9D7A-853C727290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970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1173E2-4379-49A0-AC26-8E6B7EB5D2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6962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A6A4F3-04B8-4E58-81D4-AE2822B9174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Franklin Gothic Medium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Franklin Gothic Medium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Franklin Gothic Medium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Franklin Gothic Medium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Franklin Gothic Medium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Franklin Gothic Medium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Franklin Gothic Medium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CC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Introduction to Human Geography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Chapter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Culture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/>
              <a:t>Culture is an all-encompassing term that identifies not only the whole tangible lifestyle of peoples, but also their prevailing values and beliefs.</a:t>
            </a:r>
          </a:p>
          <a:p>
            <a:pPr eaLnBrk="1" hangingPunct="1">
              <a:buFontTx/>
              <a:buNone/>
            </a:pPr>
            <a:endParaRPr lang="en-US" altLang="en-US" smtClean="0"/>
          </a:p>
          <a:p>
            <a:pPr eaLnBrk="1" hangingPunct="1">
              <a:buFontTx/>
              <a:buNone/>
            </a:pPr>
            <a:r>
              <a:rPr lang="en-US" altLang="en-US" smtClean="0"/>
              <a:t>		- cultural trait (examples?)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- cultural complex (example?)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- cultural hearth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6800" y="0"/>
            <a:ext cx="7086600" cy="1012825"/>
          </a:xfrm>
        </p:spPr>
        <p:txBody>
          <a:bodyPr/>
          <a:lstStyle/>
          <a:p>
            <a:pPr eaLnBrk="1" hangingPunct="1"/>
            <a:r>
              <a:rPr lang="en-US" altLang="en-US" smtClean="0"/>
              <a:t>Cultural Landscape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04800" y="914400"/>
            <a:ext cx="8458200" cy="1676400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smtClean="0"/>
              <a:t>The visible human imprint on the landscape. </a:t>
            </a:r>
          </a:p>
          <a:p>
            <a:pPr eaLnBrk="1" hangingPunct="1">
              <a:buFontTx/>
              <a:buChar char="•"/>
            </a:pPr>
            <a:r>
              <a:rPr lang="en-US" altLang="en-US" smtClean="0"/>
              <a:t>Carl Sauer is most noted geographer of CL</a:t>
            </a:r>
          </a:p>
          <a:p>
            <a:pPr eaLnBrk="1" hangingPunct="1"/>
            <a:endParaRPr lang="en-US" altLang="en-US" smtClean="0"/>
          </a:p>
        </p:txBody>
      </p:sp>
      <p:pic>
        <p:nvPicPr>
          <p:cNvPr id="12292" name="Picture 7" descr="deblij_ch07_fig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84475"/>
            <a:ext cx="5943600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6629400" y="3581400"/>
            <a:ext cx="198120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solidFill>
                  <a:srgbClr val="FF6600"/>
                </a:solidFill>
                <a:latin typeface="Franklin Gothic Medium" panose="020B0603020102020204" pitchFamily="34" charset="0"/>
              </a:rPr>
              <a:t>Religion and cremation practices diffuse with Hindu migrants from India to Kenya.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Sequent Occupance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129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/>
              <a:t>Layers of imprints in a cultural landscape that reflect years of differing human activity.</a:t>
            </a:r>
          </a:p>
        </p:txBody>
      </p:sp>
      <p:pic>
        <p:nvPicPr>
          <p:cNvPr id="13316" name="Picture 7" descr="deblij_ch09_fig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3950"/>
            <a:ext cx="62484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6553200" y="4419600"/>
            <a:ext cx="1905000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rgbClr val="00CC00"/>
                </a:solidFill>
                <a:latin typeface="Franklin Gothic Medium" panose="020B0603020102020204" pitchFamily="34" charset="0"/>
              </a:rPr>
              <a:t>Athens, Greece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rgbClr val="00CC00"/>
                </a:solidFill>
                <a:latin typeface="Franklin Gothic Medium" panose="020B0603020102020204" pitchFamily="34" charset="0"/>
              </a:rPr>
              <a:t>ancient Agora surrounded by modern buildings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Sequent Occupance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686800" cy="129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400" smtClean="0"/>
              <a:t>Dar es Salaam, Tanzania</a:t>
            </a:r>
          </a:p>
          <a:p>
            <a:pPr eaLnBrk="1" hangingPunct="1">
              <a:buFontTx/>
              <a:buNone/>
            </a:pPr>
            <a:r>
              <a:rPr lang="en-US" altLang="en-US" sz="2400" smtClean="0"/>
              <a:t>African, Arab, German, British, and Indian layers to the city.</a:t>
            </a:r>
          </a:p>
          <a:p>
            <a:pPr eaLnBrk="1" hangingPunct="1">
              <a:buFontTx/>
              <a:buNone/>
            </a:pPr>
            <a:endParaRPr lang="en-US" altLang="en-US" sz="2800" smtClean="0"/>
          </a:p>
        </p:txBody>
      </p:sp>
      <p:pic>
        <p:nvPicPr>
          <p:cNvPr id="14340" name="Picture 6" descr="deblij_ch01_fig08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0400"/>
            <a:ext cx="4876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7" descr="deblij_ch01_fig08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00400"/>
            <a:ext cx="4495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685800" y="2590800"/>
            <a:ext cx="3124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solidFill>
                  <a:srgbClr val="FF6600"/>
                </a:solidFill>
              </a:rPr>
              <a:t>Apartment in Mumbai, India</a:t>
            </a:r>
          </a:p>
        </p:txBody>
      </p:sp>
      <p:sp>
        <p:nvSpPr>
          <p:cNvPr id="14343" name="Text Box 10"/>
          <p:cNvSpPr txBox="1">
            <a:spLocks noChangeArrowheads="1"/>
          </p:cNvSpPr>
          <p:nvPr/>
        </p:nvSpPr>
        <p:spPr bwMode="auto">
          <a:xfrm>
            <a:off x="4724400" y="2590800"/>
            <a:ext cx="441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solidFill>
                  <a:srgbClr val="FF6600"/>
                </a:solidFill>
              </a:rPr>
              <a:t>Apartment in Dar es Salaam, Tanzania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Two Types of Maps: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sz="half" idx="1"/>
          </p:nvPr>
        </p:nvSpPr>
        <p:spPr>
          <a:solidFill>
            <a:srgbClr val="FFFF99"/>
          </a:solidFill>
          <a:ln w="19050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chemeClr val="tx1"/>
                </a:solidFill>
              </a:rPr>
              <a:t>Reference Maps</a:t>
            </a:r>
          </a:p>
          <a:p>
            <a:pPr eaLnBrk="1" hangingPunct="1">
              <a:buFontTx/>
              <a:buChar char="-"/>
            </a:pPr>
            <a:r>
              <a:rPr lang="en-US" altLang="en-US" smtClean="0"/>
              <a:t>Show locations of places and geographic features</a:t>
            </a:r>
          </a:p>
          <a:p>
            <a:pPr eaLnBrk="1" hangingPunct="1">
              <a:buFontTx/>
              <a:buChar char="-"/>
            </a:pPr>
            <a:r>
              <a:rPr lang="en-US" altLang="en-US" smtClean="0"/>
              <a:t>Absolute locations</a:t>
            </a:r>
          </a:p>
          <a:p>
            <a:pPr eaLnBrk="1" hangingPunct="1">
              <a:buFontTx/>
              <a:buNone/>
            </a:pPr>
            <a:endParaRPr lang="en-US" altLang="en-US" smtClean="0"/>
          </a:p>
          <a:p>
            <a:pPr eaLnBrk="1" hangingPunct="1">
              <a:buFontTx/>
              <a:buNone/>
            </a:pPr>
            <a:endParaRPr lang="en-US" altLang="en-US" smtClean="0"/>
          </a:p>
          <a:p>
            <a:pPr eaLnBrk="1" hangingPunct="1">
              <a:buFontTx/>
              <a:buNone/>
            </a:pPr>
            <a:r>
              <a:rPr lang="en-US" altLang="en-US" smtClean="0">
                <a:solidFill>
                  <a:schemeClr val="hlink"/>
                </a:solidFill>
              </a:rPr>
              <a:t>What are reference maps used for?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body" sz="half" idx="2"/>
          </p:nvPr>
        </p:nvSpPr>
        <p:spPr>
          <a:solidFill>
            <a:srgbClr val="FFFF99"/>
          </a:solidFill>
          <a:ln w="19050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chemeClr val="tx1"/>
                </a:solidFill>
              </a:rPr>
              <a:t>Thematic Maps</a:t>
            </a:r>
          </a:p>
          <a:p>
            <a:pPr eaLnBrk="1" hangingPunct="1">
              <a:buFontTx/>
              <a:buChar char="-"/>
            </a:pPr>
            <a:r>
              <a:rPr lang="en-US" altLang="en-US" smtClean="0"/>
              <a:t>Tell a story about the degree of an attribute, the pattern of its distribution, or its movement.</a:t>
            </a:r>
          </a:p>
          <a:p>
            <a:pPr eaLnBrk="1" hangingPunct="1">
              <a:buFontTx/>
              <a:buChar char="-"/>
            </a:pPr>
            <a:r>
              <a:rPr lang="en-US" altLang="en-US" smtClean="0"/>
              <a:t>Relative locations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mtClean="0">
                <a:solidFill>
                  <a:schemeClr val="hlink"/>
                </a:solidFill>
              </a:rPr>
              <a:t>What are thematic maps used for?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deblij_ch01_fig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737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6553200" y="762000"/>
            <a:ext cx="20574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solidFill>
                  <a:schemeClr val="hlink"/>
                </a:solidFill>
                <a:latin typeface="Franklin Gothic Medium" panose="020B0603020102020204" pitchFamily="34" charset="0"/>
              </a:rPr>
              <a:t>Reference Map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deblij_ch01_fig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678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7010400" y="838200"/>
            <a:ext cx="16906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>
                <a:solidFill>
                  <a:schemeClr val="hlink"/>
                </a:solidFill>
                <a:latin typeface="Franklin Gothic Medium" panose="020B0603020102020204" pitchFamily="34" charset="0"/>
              </a:rPr>
              <a:t>Thematic </a:t>
            </a:r>
          </a:p>
          <a:p>
            <a:pPr eaLnBrk="1" hangingPunct="1"/>
            <a:r>
              <a:rPr lang="en-US" altLang="en-US" sz="2800">
                <a:solidFill>
                  <a:schemeClr val="hlink"/>
                </a:solidFill>
                <a:latin typeface="Franklin Gothic Medium" panose="020B0603020102020204" pitchFamily="34" charset="0"/>
              </a:rPr>
              <a:t>Map</a:t>
            </a: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6934200" y="2667000"/>
            <a:ext cx="2209800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200">
                <a:solidFill>
                  <a:srgbClr val="00CC00"/>
                </a:solidFill>
                <a:latin typeface="Franklin Gothic Medium" panose="020B0603020102020204" pitchFamily="34" charset="0"/>
              </a:rPr>
              <a:t>What story about median income in the Washington, DC area is this map telling?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943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chemeClr val="hlink"/>
                </a:solidFill>
              </a:rPr>
              <a:t>Mental Maps:</a:t>
            </a:r>
            <a:r>
              <a:rPr lang="en-US" altLang="en-US" smtClean="0"/>
              <a:t> 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maps we carry in our minds of places we have been and places we have heard of.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smtClean="0"/>
              <a:t>		</a:t>
            </a:r>
            <a:r>
              <a:rPr lang="en-US" altLang="en-US" sz="2400" smtClean="0">
                <a:solidFill>
                  <a:srgbClr val="FF6600"/>
                </a:solidFill>
              </a:rPr>
              <a:t>can see: 	terra incognita, landmarks, paths,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smtClean="0">
                <a:solidFill>
                  <a:srgbClr val="FF6600"/>
                </a:solidFill>
              </a:rPr>
              <a:t>				and accessibility</a:t>
            </a:r>
          </a:p>
          <a:p>
            <a:pPr eaLnBrk="1" hangingPunct="1">
              <a:buFontTx/>
              <a:buNone/>
            </a:pPr>
            <a:endParaRPr lang="en-US" altLang="en-US" sz="2400" smtClean="0">
              <a:solidFill>
                <a:srgbClr val="FF660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smtClean="0">
                <a:solidFill>
                  <a:schemeClr val="hlink"/>
                </a:solidFill>
              </a:rPr>
              <a:t>Activity Spaces: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the places we travel to routinely in our rounds of daily activity. </a:t>
            </a:r>
          </a:p>
          <a:p>
            <a:pPr eaLnBrk="1" hangingPunct="1">
              <a:buFontTx/>
              <a:buNone/>
            </a:pPr>
            <a:r>
              <a:rPr lang="en-US" altLang="en-US" sz="2400" smtClean="0"/>
              <a:t>		</a:t>
            </a:r>
            <a:r>
              <a:rPr lang="en-US" altLang="en-US" sz="2400" smtClean="0">
                <a:solidFill>
                  <a:srgbClr val="FF6600"/>
                </a:solidFill>
              </a:rPr>
              <a:t>How are activity spaces and mental maps related?</a:t>
            </a:r>
          </a:p>
          <a:p>
            <a:pPr eaLnBrk="1" hangingPunct="1">
              <a:buFontTx/>
              <a:buNone/>
            </a:pPr>
            <a:endParaRPr lang="en-US" altLang="en-US" sz="2400" smtClean="0">
              <a:solidFill>
                <a:srgbClr val="FF66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2819400" cy="3505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chemeClr val="hlink"/>
                </a:solidFill>
              </a:rPr>
              <a:t>Geographic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chemeClr val="hlink"/>
                </a:solidFill>
              </a:rPr>
              <a:t>Information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chemeClr val="hlink"/>
                </a:solidFill>
              </a:rPr>
              <a:t>System:</a:t>
            </a:r>
            <a:endParaRPr lang="en-US" altLang="en-US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400" smtClean="0"/>
              <a:t>a collection of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400" smtClean="0"/>
              <a:t>computer hardware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400" smtClean="0"/>
              <a:t>and software that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400" smtClean="0"/>
              <a:t>permits storage and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400" smtClean="0"/>
              <a:t>analysis of layers of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400" smtClean="0"/>
              <a:t>spatial data.</a:t>
            </a:r>
          </a:p>
        </p:txBody>
      </p:sp>
      <p:pic>
        <p:nvPicPr>
          <p:cNvPr id="19459" name="Picture 4" descr="deblij_ch01_fig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13" y="0"/>
            <a:ext cx="5840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2743200" cy="4953000"/>
          </a:xfrm>
        </p:spPr>
        <p:txBody>
          <a:bodyPr/>
          <a:lstStyle/>
          <a:p>
            <a:pPr algn="l" eaLnBrk="1" hangingPunct="1"/>
            <a:r>
              <a:rPr lang="en-US" altLang="en-US" sz="2800" smtClean="0"/>
              <a:t>Remote Sensing:</a:t>
            </a:r>
            <a:r>
              <a:rPr lang="en-US" altLang="en-US" sz="3200" smtClean="0">
                <a:solidFill>
                  <a:srgbClr val="00CC00"/>
                </a:solidFill>
              </a:rPr>
              <a:t> </a:t>
            </a:r>
            <a:br>
              <a:rPr lang="en-US" altLang="en-US" sz="3200" smtClean="0">
                <a:solidFill>
                  <a:srgbClr val="00CC00"/>
                </a:solidFill>
              </a:rPr>
            </a:br>
            <a:r>
              <a:rPr lang="en-US" altLang="en-US" sz="2400" smtClean="0">
                <a:solidFill>
                  <a:srgbClr val="00CC00"/>
                </a:solidFill>
              </a:rPr>
              <a:t>a method of collecting data by instruments that are physically distant from the area of study.</a:t>
            </a:r>
          </a:p>
        </p:txBody>
      </p:sp>
      <p:pic>
        <p:nvPicPr>
          <p:cNvPr id="20483" name="Picture 4" descr="deblij_ch01_fig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0" y="0"/>
            <a:ext cx="5314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Human Geography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study of how </a:t>
            </a:r>
            <a:r>
              <a:rPr lang="en-US" altLang="en-US" u="sng" smtClean="0"/>
              <a:t>people</a:t>
            </a:r>
            <a:r>
              <a:rPr lang="en-US" altLang="en-US" smtClean="0"/>
              <a:t> make </a:t>
            </a:r>
            <a:r>
              <a:rPr lang="en-US" altLang="en-US" u="sng" smtClean="0"/>
              <a:t>places</a:t>
            </a:r>
            <a:r>
              <a:rPr lang="en-US" altLang="en-US" smtClean="0"/>
              <a:t>, how we organize </a:t>
            </a:r>
            <a:r>
              <a:rPr lang="en-US" altLang="en-US" u="sng" smtClean="0"/>
              <a:t>space</a:t>
            </a:r>
            <a:r>
              <a:rPr lang="en-US" altLang="en-US" smtClean="0"/>
              <a:t> and </a:t>
            </a:r>
            <a:r>
              <a:rPr lang="en-US" altLang="en-US" u="sng" smtClean="0"/>
              <a:t>society</a:t>
            </a:r>
            <a:r>
              <a:rPr lang="en-US" altLang="en-US" smtClean="0"/>
              <a:t>, how we </a:t>
            </a:r>
            <a:r>
              <a:rPr lang="en-US" altLang="en-US" u="sng" smtClean="0"/>
              <a:t>interact</a:t>
            </a:r>
            <a:r>
              <a:rPr lang="en-US" altLang="en-US" smtClean="0"/>
              <a:t> with each other in places and across space, and how we make </a:t>
            </a:r>
            <a:r>
              <a:rPr lang="en-US" altLang="en-US" u="sng" smtClean="0"/>
              <a:t>sense</a:t>
            </a:r>
            <a:r>
              <a:rPr lang="en-US" altLang="en-US" smtClean="0"/>
              <a:t> of </a:t>
            </a:r>
            <a:r>
              <a:rPr lang="en-US" altLang="en-US" u="sng" smtClean="0"/>
              <a:t>others</a:t>
            </a:r>
            <a:r>
              <a:rPr lang="en-US" altLang="en-US" smtClean="0"/>
              <a:t> and ourselves in our </a:t>
            </a:r>
            <a:r>
              <a:rPr lang="en-US" altLang="en-US" u="sng" smtClean="0"/>
              <a:t>locality</a:t>
            </a:r>
            <a:r>
              <a:rPr lang="en-US" altLang="en-US" smtClean="0"/>
              <a:t>, </a:t>
            </a:r>
            <a:r>
              <a:rPr lang="en-US" altLang="en-US" u="sng" smtClean="0"/>
              <a:t>region</a:t>
            </a:r>
            <a:r>
              <a:rPr lang="en-US" altLang="en-US" smtClean="0"/>
              <a:t>, and </a:t>
            </a:r>
            <a:r>
              <a:rPr lang="en-US" altLang="en-US" u="sng" smtClean="0"/>
              <a:t>world</a:t>
            </a:r>
            <a:r>
              <a:rPr lang="en-US" altLang="en-US" smtClean="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Why are Geographers Concerned with Scale and Connectedness?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505200" y="1143000"/>
            <a:ext cx="22685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00CC00"/>
                </a:solidFill>
                <a:latin typeface="Franklin Gothic Medium" panose="020B0603020102020204" pitchFamily="34" charset="0"/>
              </a:rPr>
              <a:t>Key Question: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Scale</a:t>
            </a:r>
          </a:p>
        </p:txBody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/>
              <a:t>Scale is the territorial extent of something. 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The observations we make and the context 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we see vary across scales, such as: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- local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- regional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- national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- global </a:t>
            </a:r>
          </a:p>
          <a:p>
            <a:pPr eaLnBrk="1" hangingPunct="1">
              <a:buFontTx/>
              <a:buNone/>
            </a:pPr>
            <a:endParaRPr lang="en-US" alt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deblij_ch01_fig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86200" cy="358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4"/>
          <p:cNvSpPr>
            <a:spLocks noGrp="1" noChangeArrowheads="1"/>
          </p:cNvSpPr>
          <p:nvPr>
            <p:ph type="title"/>
          </p:nvPr>
        </p:nvSpPr>
        <p:spPr>
          <a:xfrm>
            <a:off x="3124200" y="1676400"/>
            <a:ext cx="30480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Scale</a:t>
            </a:r>
          </a:p>
        </p:txBody>
      </p:sp>
      <p:pic>
        <p:nvPicPr>
          <p:cNvPr id="23556" name="Picture 7" descr="deblij_ch01_fig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0"/>
            <a:ext cx="3733800" cy="369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8" descr="deblij_ch01_fig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9144000" cy="354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153400" cy="8382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Regions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3820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b="1" u="sng" smtClean="0">
                <a:solidFill>
                  <a:schemeClr val="tx1"/>
                </a:solidFill>
              </a:rPr>
              <a:t>Formal region: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mtClean="0"/>
              <a:t> defined by a commonality, typically a cultural linkage or a physical </a:t>
            </a:r>
            <a:r>
              <a:rPr lang="en-US" altLang="en-US" i="1" smtClean="0"/>
              <a:t>characteristic</a:t>
            </a:r>
            <a:r>
              <a:rPr lang="en-US" altLang="en-US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mtClean="0"/>
              <a:t>		EX: German speaking region of Europe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b="1" u="sng" smtClean="0">
                <a:solidFill>
                  <a:schemeClr val="tx1"/>
                </a:solidFill>
              </a:rPr>
              <a:t>Functional region:</a:t>
            </a:r>
            <a:r>
              <a:rPr lang="en-US" altLang="en-US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mtClean="0"/>
              <a:t>defined by a set of social, political, or economic activities or the </a:t>
            </a:r>
            <a:r>
              <a:rPr lang="en-US" altLang="en-US" i="1" smtClean="0"/>
              <a:t>interactions</a:t>
            </a:r>
            <a:r>
              <a:rPr lang="en-US" altLang="en-US" smtClean="0"/>
              <a:t> that occur within it.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mtClean="0"/>
              <a:t>	EX: an urban area (city &amp; its surroundings)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Regions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 b="1" u="sng" smtClean="0">
                <a:solidFill>
                  <a:schemeClr val="tx1"/>
                </a:solidFill>
              </a:rPr>
              <a:t>Perceptual Region:</a:t>
            </a:r>
            <a:r>
              <a:rPr lang="en-US" altLang="en-US" smtClean="0"/>
              <a:t> ideas in our minds, based on accumulated knowledge of places and regions, that define an area of “sameness” or “connectedness.” (informal)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EX: 	the South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	the Mid-Atlantic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	the Middle East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eblij_ch01_fig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8969375" cy="611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186"/>
            <a:ext cx="9144000" cy="623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729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Globalization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body" sz="half" idx="1"/>
          </p:nvPr>
        </p:nvSpPr>
        <p:spPr>
          <a:solidFill>
            <a:srgbClr val="FFFF99"/>
          </a:solidFill>
          <a:ln w="19050" cap="rnd">
            <a:solidFill>
              <a:srgbClr val="00CC0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solidFill>
                  <a:srgbClr val="FF6600"/>
                </a:solidFill>
              </a:rPr>
              <a:t>A set of processes that are: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altLang="en-US" sz="2400" smtClean="0"/>
              <a:t>increasing interactions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altLang="en-US" sz="2400" smtClean="0"/>
              <a:t>deepening relationships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altLang="en-US" sz="2400" smtClean="0"/>
              <a:t>heightening interdependence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n-US" altLang="en-US" sz="240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solidFill>
                  <a:srgbClr val="FF6600"/>
                </a:solidFill>
              </a:rPr>
              <a:t>without regard to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solidFill>
                  <a:srgbClr val="FF6600"/>
                </a:solidFill>
              </a:rPr>
              <a:t>country borders. </a:t>
            </a: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body" sz="half" idx="2"/>
          </p:nvPr>
        </p:nvSpPr>
        <p:spPr>
          <a:solidFill>
            <a:srgbClr val="FFFF99"/>
          </a:solidFill>
          <a:ln w="19050" cap="rnd">
            <a:solidFill>
              <a:srgbClr val="00CC0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solidFill>
                  <a:srgbClr val="FF6600"/>
                </a:solidFill>
              </a:rPr>
              <a:t>A set of outcomes that are: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altLang="en-US" sz="2400" smtClean="0"/>
              <a:t>unevenly distributed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altLang="en-US" sz="2400" smtClean="0"/>
              <a:t>varying across scales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altLang="en-US" sz="2400" smtClean="0"/>
              <a:t>differently manifested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n-US" altLang="en-U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solidFill>
                  <a:srgbClr val="FF6600"/>
                </a:solidFill>
              </a:rPr>
              <a:t>throughout the world.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Geographic inquiry </a:t>
            </a:r>
            <a:br>
              <a:rPr lang="en-US" altLang="en-US" sz="4000" smtClean="0"/>
            </a:br>
            <a:r>
              <a:rPr lang="en-US" altLang="en-US" sz="4000" smtClean="0"/>
              <a:t>focuses on the spatial: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286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	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mtClean="0"/>
              <a:t>			- the spatial arrangement of places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mtClean="0"/>
              <a:t>			and phenomena (human and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mtClean="0"/>
              <a:t>			physical).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				- how are things organized on Earth?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				- how do they appear on the landscape?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				- why? where? so what?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			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Spatial distribution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4873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What processes create and sustain the pattern of a distribution?</a:t>
            </a:r>
          </a:p>
        </p:txBody>
      </p:sp>
      <p:pic>
        <p:nvPicPr>
          <p:cNvPr id="6148" name="Picture 4" descr="deblij_ch01_fig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57400"/>
            <a:ext cx="4308475" cy="452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953000" y="2438400"/>
            <a:ext cx="3810000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>
                <a:solidFill>
                  <a:schemeClr val="hlink"/>
                </a:solidFill>
                <a:latin typeface="Franklin Gothic Medium" panose="020B0603020102020204" pitchFamily="34" charset="0"/>
              </a:rPr>
              <a:t>Dot Map of Cholera Victims </a:t>
            </a:r>
          </a:p>
          <a:p>
            <a:pPr algn="ctr" eaLnBrk="1" hangingPunct="1"/>
            <a:r>
              <a:rPr lang="en-US" altLang="en-US" sz="2400">
                <a:solidFill>
                  <a:schemeClr val="hlink"/>
                </a:solidFill>
                <a:latin typeface="Franklin Gothic Medium" panose="020B0603020102020204" pitchFamily="34" charset="0"/>
              </a:rPr>
              <a:t>in London’s Soho District </a:t>
            </a:r>
          </a:p>
          <a:p>
            <a:pPr algn="ctr" eaLnBrk="1" hangingPunct="1"/>
            <a:r>
              <a:rPr lang="en-US" altLang="en-US" sz="2400">
                <a:solidFill>
                  <a:schemeClr val="hlink"/>
                </a:solidFill>
                <a:latin typeface="Franklin Gothic Medium" panose="020B0603020102020204" pitchFamily="34" charset="0"/>
              </a:rPr>
              <a:t>in 1854. </a:t>
            </a:r>
          </a:p>
          <a:p>
            <a:pPr eaLnBrk="1" hangingPunct="1">
              <a:spcBef>
                <a:spcPct val="50000"/>
              </a:spcBef>
            </a:pPr>
            <a:endParaRPr lang="en-US" altLang="en-US" sz="2400">
              <a:solidFill>
                <a:schemeClr val="hlink"/>
              </a:solidFill>
              <a:latin typeface="Franklin Gothic Medium" panose="020B06030201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en-US" sz="2400">
                <a:solidFill>
                  <a:srgbClr val="FF6600"/>
                </a:solidFill>
                <a:latin typeface="Franklin Gothic Medium" panose="020B0603020102020204" pitchFamily="34" charset="0"/>
              </a:rPr>
              <a:t>The patterns of victim’s homes and water pump locations helped uncover the source of the disease.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Five Themes of Geography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524000"/>
            <a:ext cx="5943600" cy="452596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Location</a:t>
            </a:r>
          </a:p>
          <a:p>
            <a:pPr eaLnBrk="1" hangingPunct="1"/>
            <a:r>
              <a:rPr lang="en-US" altLang="en-US" dirty="0" smtClean="0"/>
              <a:t>Human-Environment</a:t>
            </a:r>
          </a:p>
          <a:p>
            <a:pPr eaLnBrk="1" hangingPunct="1"/>
            <a:r>
              <a:rPr lang="en-US" altLang="en-US" dirty="0" smtClean="0"/>
              <a:t>Region</a:t>
            </a:r>
          </a:p>
          <a:p>
            <a:pPr eaLnBrk="1" hangingPunct="1"/>
            <a:r>
              <a:rPr lang="en-US" altLang="en-US" dirty="0" smtClean="0"/>
              <a:t>Place</a:t>
            </a:r>
          </a:p>
          <a:p>
            <a:pPr eaLnBrk="1" hangingPunct="1"/>
            <a:r>
              <a:rPr lang="en-US" altLang="en-US" dirty="0" smtClean="0"/>
              <a:t>Movement</a:t>
            </a:r>
          </a:p>
          <a:p>
            <a:pPr marL="0" indent="0" eaLnBrk="1" hangingPunct="1">
              <a:buNone/>
            </a:pP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i="1" dirty="0" smtClean="0"/>
              <a:t>Don’t forget…there’s a song!</a:t>
            </a:r>
            <a:endParaRPr lang="en-US" altLang="en-US" i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Place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 b="1" i="1" u="sng" smtClean="0"/>
              <a:t>Sense of place:</a:t>
            </a:r>
            <a:r>
              <a:rPr lang="en-US" altLang="en-US" smtClean="0"/>
              <a:t> infusing a place with meaning and emotion. </a:t>
            </a:r>
          </a:p>
          <a:p>
            <a:pPr eaLnBrk="1" hangingPunct="1">
              <a:buFontTx/>
              <a:buNone/>
            </a:pPr>
            <a:endParaRPr lang="en-US" altLang="en-US" smtClean="0"/>
          </a:p>
          <a:p>
            <a:pPr eaLnBrk="1" hangingPunct="1">
              <a:buFontTx/>
              <a:buNone/>
            </a:pPr>
            <a:r>
              <a:rPr lang="en-US" altLang="en-US" b="1" i="1" u="sng" smtClean="0"/>
              <a:t>Perception of place:</a:t>
            </a:r>
            <a:r>
              <a:rPr lang="en-US" altLang="en-US" smtClean="0"/>
              <a:t> belief or understanding of what a place is like, often based on books, movies, stories, or pictures.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eblij_ch01_fig07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8640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deblij_ch01_fig07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175000"/>
            <a:ext cx="548640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0" y="3657600"/>
            <a:ext cx="3048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00CC00"/>
                </a:solidFill>
                <a:latin typeface="Franklin Gothic Medium" panose="020B0603020102020204" pitchFamily="34" charset="0"/>
              </a:rPr>
              <a:t>Where Pennsylvanian students prefer to live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838200" y="5867400"/>
            <a:ext cx="3048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00CC00"/>
                </a:solidFill>
                <a:latin typeface="Franklin Gothic Medium" panose="020B0603020102020204" pitchFamily="34" charset="0"/>
              </a:rPr>
              <a:t>Where Californian students prefer to live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791200" y="914400"/>
            <a:ext cx="3048000" cy="121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"/>
              </a:spcBef>
            </a:pPr>
            <a:r>
              <a:rPr lang="en-US" altLang="en-US" sz="3600">
                <a:solidFill>
                  <a:schemeClr val="hlink"/>
                </a:solidFill>
                <a:latin typeface="Franklin Gothic Medium" panose="020B0603020102020204" pitchFamily="34" charset="0"/>
              </a:rPr>
              <a:t>Perception </a:t>
            </a:r>
          </a:p>
          <a:p>
            <a:pPr algn="ctr" eaLnBrk="1" hangingPunct="1">
              <a:spcBef>
                <a:spcPct val="5000"/>
              </a:spcBef>
            </a:pPr>
            <a:r>
              <a:rPr lang="en-US" altLang="en-US" sz="3600">
                <a:solidFill>
                  <a:schemeClr val="hlink"/>
                </a:solidFill>
                <a:latin typeface="Franklin Gothic Medium" panose="020B0603020102020204" pitchFamily="34" charset="0"/>
              </a:rPr>
              <a:t>of Place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smtClean="0"/>
              <a:t>Movement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438400"/>
            <a:ext cx="8153400" cy="3810000"/>
          </a:xfrm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chemeClr val="hlink"/>
                </a:solidFill>
              </a:rPr>
              <a:t>Spatial interaction:</a:t>
            </a:r>
            <a:r>
              <a:rPr lang="en-US" altLang="en-US" smtClean="0"/>
              <a:t> the interconnectedness between places depends upon: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Distance</a:t>
            </a:r>
          </a:p>
          <a:p>
            <a:pPr eaLnBrk="1" hangingPunct="1"/>
            <a:r>
              <a:rPr lang="en-US" altLang="en-US" smtClean="0"/>
              <a:t>Accessibility</a:t>
            </a:r>
          </a:p>
          <a:p>
            <a:pPr eaLnBrk="1" hangingPunct="1"/>
            <a:r>
              <a:rPr lang="en-US" altLang="en-US" smtClean="0"/>
              <a:t>Connectivity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Default Design">
      <a:majorFont>
        <a:latin typeface="Franklin Gothic Medium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520</Words>
  <Application>Microsoft Office PowerPoint</Application>
  <PresentationFormat>On-screen Show (4:3)</PresentationFormat>
  <Paragraphs>134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Franklin Gothic Medium</vt:lpstr>
      <vt:lpstr>Default Design</vt:lpstr>
      <vt:lpstr>Introduction to Human Geography</vt:lpstr>
      <vt:lpstr>Human Geography</vt:lpstr>
      <vt:lpstr>Globalization</vt:lpstr>
      <vt:lpstr>Geographic inquiry  focuses on the spatial:</vt:lpstr>
      <vt:lpstr>Spatial distribution</vt:lpstr>
      <vt:lpstr>Five Themes of Geography</vt:lpstr>
      <vt:lpstr>Place</vt:lpstr>
      <vt:lpstr>PowerPoint Presentation</vt:lpstr>
      <vt:lpstr>Movement</vt:lpstr>
      <vt:lpstr>Culture</vt:lpstr>
      <vt:lpstr>Cultural Landscape</vt:lpstr>
      <vt:lpstr>Sequent Occupance</vt:lpstr>
      <vt:lpstr>Sequent Occupance</vt:lpstr>
      <vt:lpstr>Two Types of Maps:</vt:lpstr>
      <vt:lpstr>PowerPoint Presentation</vt:lpstr>
      <vt:lpstr>PowerPoint Presentation</vt:lpstr>
      <vt:lpstr>PowerPoint Presentation</vt:lpstr>
      <vt:lpstr>PowerPoint Presentation</vt:lpstr>
      <vt:lpstr>Remote Sensing:  a method of collecting data by instruments that are physically distant from the area of study.</vt:lpstr>
      <vt:lpstr>Why are Geographers Concerned with Scale and Connectedness? </vt:lpstr>
      <vt:lpstr>Scale</vt:lpstr>
      <vt:lpstr>Scale</vt:lpstr>
      <vt:lpstr>Regions</vt:lpstr>
      <vt:lpstr>Regions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Human Geography</dc:title>
  <dc:creator>Erin Fouberg</dc:creator>
  <cp:lastModifiedBy>Kain, Holly</cp:lastModifiedBy>
  <cp:revision>62</cp:revision>
  <dcterms:created xsi:type="dcterms:W3CDTF">2006-03-25T15:59:22Z</dcterms:created>
  <dcterms:modified xsi:type="dcterms:W3CDTF">2017-08-07T14:18:37Z</dcterms:modified>
</cp:coreProperties>
</file>