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317" r:id="rId2"/>
    <p:sldId id="321" r:id="rId3"/>
    <p:sldId id="280" r:id="rId4"/>
    <p:sldId id="326" r:id="rId5"/>
    <p:sldId id="368" r:id="rId6"/>
    <p:sldId id="374" r:id="rId7"/>
    <p:sldId id="365" r:id="rId8"/>
    <p:sldId id="375" r:id="rId9"/>
    <p:sldId id="366" r:id="rId10"/>
    <p:sldId id="370" r:id="rId11"/>
    <p:sldId id="327" r:id="rId12"/>
    <p:sldId id="346" r:id="rId13"/>
    <p:sldId id="371" r:id="rId14"/>
    <p:sldId id="354" r:id="rId15"/>
    <p:sldId id="353" r:id="rId16"/>
    <p:sldId id="330" r:id="rId17"/>
    <p:sldId id="380" r:id="rId18"/>
    <p:sldId id="381" r:id="rId19"/>
    <p:sldId id="359" r:id="rId20"/>
    <p:sldId id="337" r:id="rId21"/>
    <p:sldId id="373" r:id="rId22"/>
    <p:sldId id="372" r:id="rId23"/>
    <p:sldId id="360" r:id="rId24"/>
    <p:sldId id="361" r:id="rId25"/>
    <p:sldId id="340" r:id="rId26"/>
    <p:sldId id="329" r:id="rId27"/>
    <p:sldId id="322" r:id="rId28"/>
    <p:sldId id="342" r:id="rId29"/>
    <p:sldId id="343" r:id="rId30"/>
    <p:sldId id="325" r:id="rId31"/>
    <p:sldId id="344" r:id="rId32"/>
    <p:sldId id="324" r:id="rId33"/>
    <p:sldId id="323" r:id="rId34"/>
    <p:sldId id="341" r:id="rId35"/>
    <p:sldId id="378" r:id="rId36"/>
    <p:sldId id="348" r:id="rId37"/>
    <p:sldId id="328" r:id="rId38"/>
    <p:sldId id="362" r:id="rId39"/>
    <p:sldId id="349" r:id="rId40"/>
    <p:sldId id="331" r:id="rId41"/>
    <p:sldId id="350" r:id="rId42"/>
    <p:sldId id="355" r:id="rId43"/>
    <p:sldId id="332" r:id="rId44"/>
    <p:sldId id="379" r:id="rId45"/>
    <p:sldId id="356" r:id="rId46"/>
    <p:sldId id="376" r:id="rId47"/>
    <p:sldId id="334" r:id="rId48"/>
    <p:sldId id="358" r:id="rId49"/>
    <p:sldId id="364" r:id="rId50"/>
    <p:sldId id="333" r:id="rId51"/>
    <p:sldId id="363" r:id="rId5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660033"/>
    <a:srgbClr val="CC0000"/>
    <a:srgbClr val="FF66CC"/>
    <a:srgbClr val="996600"/>
    <a:srgbClr val="FF99FF"/>
    <a:srgbClr val="800000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preferSingleView="1">
    <p:restoredLeft sz="15600" autoAdjust="0"/>
    <p:restoredTop sz="94600" autoAdjust="0"/>
  </p:normalViewPr>
  <p:slideViewPr>
    <p:cSldViewPr>
      <p:cViewPr varScale="1">
        <p:scale>
          <a:sx n="75" d="100"/>
          <a:sy n="75" d="100"/>
        </p:scale>
        <p:origin x="1872" y="90"/>
      </p:cViewPr>
      <p:guideLst>
        <p:guide orient="horz" pos="2160"/>
        <p:guide pos="2880"/>
      </p:guideLst>
    </p:cSldViewPr>
  </p:slideViewPr>
  <p:sorterViewPr>
    <p:cViewPr varScale="1">
      <p:scale>
        <a:sx n="1" d="1"/>
        <a:sy n="1" d="1"/>
      </p:scale>
      <p:origin x="0" y="-1212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ACA10F0-717A-4B4D-BB0E-595E0E2F54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41915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553097-DF83-4BE2-95E9-108850FC8C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0335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2CD891-7756-4A1B-8AC8-7839F600F6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4853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6376BB-2471-4C74-97B4-056E0445AE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7356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24C5C7-B09C-46FF-B6B2-CBBE8273D6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590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90BC16-2EA0-4359-ACF8-626317A36F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5038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7CA65A-8B46-4668-A2D2-3A37A98F44E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890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BBF170-394A-4EE5-9903-6CDE3D7BB6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488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A92A8F-B372-4D95-8327-826D33B9E4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7960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C446F9-53BC-4E5E-945D-D325F07DF0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1267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BC6C24-8E98-4EDA-BF4B-4E63FCB77E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1228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A4D120-1BC4-4E13-830C-C42350F989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3262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CF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B04CAC9-4AAA-4ED1-8900-F1FACA5D3DC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jpeg"/><Relationship Id="rId5" Type="http://schemas.openxmlformats.org/officeDocument/2006/relationships/image" Target="../media/image20.png"/><Relationship Id="rId4" Type="http://schemas.openxmlformats.org/officeDocument/2006/relationships/oleObject" Target="../embeddings/oleObject1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1.w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http://geology.usgs.gov/connections/images/mms_images/shelf_map.gif" TargetMode="External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0" y="2292350"/>
            <a:ext cx="9144000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685800" algn="l"/>
              </a:tabLst>
              <a:defRPr/>
            </a:pPr>
            <a:r>
              <a:rPr lang="en-US" sz="5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Political</a:t>
            </a:r>
          </a:p>
          <a:p>
            <a:pPr algn="ctr">
              <a:tabLst>
                <a:tab pos="685800" algn="l"/>
              </a:tabLst>
              <a:defRPr/>
            </a:pPr>
            <a:r>
              <a:rPr lang="en-US" sz="5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Geography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944563"/>
          </a:xfrm>
        </p:spPr>
        <p:txBody>
          <a:bodyPr/>
          <a:lstStyle/>
          <a:p>
            <a:pPr eaLnBrk="1" hangingPunct="1"/>
            <a:r>
              <a:rPr lang="en-US" altLang="en-US" sz="3600" b="1" smtClean="0">
                <a:solidFill>
                  <a:schemeClr val="tx1"/>
                </a:solidFill>
              </a:rPr>
              <a:t>Stateless Nation</a:t>
            </a:r>
          </a:p>
        </p:txBody>
      </p:sp>
      <p:sp>
        <p:nvSpPr>
          <p:cNvPr id="11267" name="Content Placeholder 4"/>
          <p:cNvSpPr>
            <a:spLocks noGrp="1"/>
          </p:cNvSpPr>
          <p:nvPr>
            <p:ph sz="half" idx="4294967295"/>
          </p:nvPr>
        </p:nvSpPr>
        <p:spPr>
          <a:xfrm>
            <a:off x="0" y="762000"/>
            <a:ext cx="3886200" cy="1219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800" b="1" smtClean="0"/>
              <a:t>A nation with no state </a:t>
            </a:r>
          </a:p>
          <a:p>
            <a:pPr eaLnBrk="1" hangingPunct="1">
              <a:buFontTx/>
              <a:buNone/>
            </a:pPr>
            <a:endParaRPr lang="en-US" altLang="en-US" sz="2800" smtClean="0"/>
          </a:p>
          <a:p>
            <a:pPr eaLnBrk="1" hangingPunct="1">
              <a:buFontTx/>
              <a:buNone/>
            </a:pPr>
            <a:endParaRPr lang="en-US" altLang="en-US" sz="2800" smtClean="0"/>
          </a:p>
          <a:p>
            <a:pPr eaLnBrk="1" hangingPunct="1">
              <a:buFontTx/>
              <a:buNone/>
            </a:pPr>
            <a:endParaRPr lang="en-US" altLang="en-US" sz="2800" smtClean="0"/>
          </a:p>
          <a:p>
            <a:pPr eaLnBrk="1" hangingPunct="1">
              <a:buFontTx/>
              <a:buNone/>
            </a:pPr>
            <a:r>
              <a:rPr lang="en-US" altLang="en-US" sz="2800" smtClean="0"/>
              <a:t>What else</a:t>
            </a:r>
          </a:p>
          <a:p>
            <a:pPr eaLnBrk="1" hangingPunct="1">
              <a:buFontTx/>
              <a:buNone/>
            </a:pPr>
            <a:r>
              <a:rPr lang="en-US" altLang="en-US" sz="2800" smtClean="0"/>
              <a:t>could this be</a:t>
            </a:r>
          </a:p>
          <a:p>
            <a:pPr eaLnBrk="1" hangingPunct="1">
              <a:buFontTx/>
              <a:buNone/>
            </a:pPr>
            <a:r>
              <a:rPr lang="en-US" altLang="en-US" sz="2800" smtClean="0"/>
              <a:t>classified as?</a:t>
            </a:r>
          </a:p>
        </p:txBody>
      </p:sp>
      <p:pic>
        <p:nvPicPr>
          <p:cNvPr id="11268" name="Picture 4" descr="fig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243013"/>
            <a:ext cx="6781800" cy="561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3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8" b="8955"/>
          <a:stretch>
            <a:fillRect/>
          </a:stretch>
        </p:blipFill>
        <p:spPr bwMode="auto">
          <a:xfrm>
            <a:off x="0" y="0"/>
            <a:ext cx="39274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3"/>
          <p:cNvPicPr>
            <a:picLocks noChangeAspect="1" noChangeArrowheads="1"/>
          </p:cNvPicPr>
          <p:nvPr/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7" b="7837"/>
          <a:stretch>
            <a:fillRect/>
          </a:stretch>
        </p:blipFill>
        <p:spPr bwMode="auto">
          <a:xfrm>
            <a:off x="3962400" y="0"/>
            <a:ext cx="5181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3"/>
          <p:cNvPicPr>
            <a:picLocks noChangeAspect="1" noChangeArrowheads="1"/>
          </p:cNvPicPr>
          <p:nvPr/>
        </p:nvPicPr>
        <p:blipFill>
          <a:blip r:embed="rId4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5600"/>
            <a:ext cx="26416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209800" y="4648200"/>
            <a:ext cx="67818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 i="1">
                <a:solidFill>
                  <a:srgbClr val="800000"/>
                </a:solidFill>
              </a:rPr>
              <a:t>Colonialism</a:t>
            </a:r>
            <a:r>
              <a:rPr lang="en-US" altLang="en-US" sz="3200" b="1">
                <a:solidFill>
                  <a:srgbClr val="800000"/>
                </a:solidFill>
              </a:rPr>
              <a:t> has changed the global order of politics; often creating unequal cultural and economic relations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3600" b="1" smtClean="0"/>
              <a:t>World Systems Theory</a:t>
            </a:r>
            <a:endParaRPr lang="en-US" altLang="en-US" b="1" i="1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b="1" i="1" smtClean="0"/>
              <a:t>(aka: Core-Periphery Model)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200" b="1" smtClean="0">
                <a:solidFill>
                  <a:srgbClr val="800000"/>
                </a:solidFill>
              </a:rPr>
              <a:t>by Immanuel Wallerstein – the world economy is </a:t>
            </a:r>
            <a:r>
              <a:rPr lang="en-US" altLang="en-US" sz="3200" b="1" smtClean="0"/>
              <a:t>connected</a:t>
            </a:r>
            <a:r>
              <a:rPr lang="en-US" altLang="en-US" sz="3200" b="1" smtClean="0">
                <a:solidFill>
                  <a:srgbClr val="800000"/>
                </a:solidFill>
              </a:rPr>
              <a:t> w/ 1 global market &amp; a division of </a:t>
            </a:r>
            <a:r>
              <a:rPr lang="en-US" altLang="en-US" sz="3200" b="1" smtClean="0"/>
              <a:t>labor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200" b="1" u="sng" smtClean="0">
                <a:solidFill>
                  <a:srgbClr val="800000"/>
                </a:solidFill>
              </a:rPr>
              <a:t>Core</a:t>
            </a:r>
            <a:r>
              <a:rPr lang="en-US" altLang="en-US" sz="3200" b="1" smtClean="0">
                <a:solidFill>
                  <a:srgbClr val="800000"/>
                </a:solidFill>
              </a:rPr>
              <a:t> – economically dominant states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200" b="1" u="sng" smtClean="0">
                <a:solidFill>
                  <a:srgbClr val="800000"/>
                </a:solidFill>
              </a:rPr>
              <a:t>Periphery</a:t>
            </a:r>
            <a:r>
              <a:rPr lang="en-US" altLang="en-US" sz="3200" b="1" smtClean="0">
                <a:solidFill>
                  <a:srgbClr val="800000"/>
                </a:solidFill>
              </a:rPr>
              <a:t> – developing states; have little autonomy or influence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200" b="1" u="sng" smtClean="0">
                <a:solidFill>
                  <a:srgbClr val="800000"/>
                </a:solidFill>
              </a:rPr>
              <a:t>Semi-periphery</a:t>
            </a:r>
            <a:r>
              <a:rPr lang="en-US" altLang="en-US" sz="3200" b="1" smtClean="0">
                <a:solidFill>
                  <a:srgbClr val="800000"/>
                </a:solidFill>
              </a:rPr>
              <a:t> – middle; keeps the world from being polarized into two extremes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200" b="1" smtClean="0">
                <a:solidFill>
                  <a:srgbClr val="800000"/>
                </a:solidFill>
              </a:rPr>
              <a:t>The world must be seen as a system of interlinking parts; ties political and economic geography together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7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5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57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uild="p" bldLvl="2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altLang="en-US" sz="3600" b="1" smtClean="0">
                <a:solidFill>
                  <a:schemeClr val="tx1"/>
                </a:solidFill>
              </a:rPr>
              <a:t>The Three-Tier System</a:t>
            </a:r>
          </a:p>
        </p:txBody>
      </p:sp>
      <p:pic>
        <p:nvPicPr>
          <p:cNvPr id="14339" name="Picture 3" descr="fig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4000" cy="50355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1026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r>
              <a:rPr lang="en-US" altLang="en-US" sz="3600" b="1" smtClean="0"/>
              <a:t>Centripetal Forces –</a:t>
            </a:r>
            <a:r>
              <a:rPr lang="en-US" altLang="en-US" sz="3600" b="1" smtClean="0">
                <a:solidFill>
                  <a:srgbClr val="800000"/>
                </a:solidFill>
              </a:rPr>
              <a:t> promote unity</a:t>
            </a:r>
          </a:p>
          <a:p>
            <a:pPr lvl="1" eaLnBrk="1" hangingPunct="1"/>
            <a:r>
              <a:rPr lang="en-US" altLang="en-US" sz="3200" b="1" smtClean="0">
                <a:solidFill>
                  <a:srgbClr val="800000"/>
                </a:solidFill>
              </a:rPr>
              <a:t>Charismatic leaders, external threats ( Iraq)</a:t>
            </a:r>
          </a:p>
          <a:p>
            <a:pPr lvl="1" eaLnBrk="1" hangingPunct="1"/>
            <a:r>
              <a:rPr lang="en-US" altLang="en-US" sz="3200" b="1" smtClean="0">
                <a:solidFill>
                  <a:srgbClr val="800000"/>
                </a:solidFill>
              </a:rPr>
              <a:t>Nationalism – religion, education, national ideology, …</a:t>
            </a:r>
            <a:endParaRPr lang="en-US" altLang="en-US" sz="1200" b="1" smtClean="0">
              <a:solidFill>
                <a:srgbClr val="800000"/>
              </a:solidFill>
            </a:endParaRPr>
          </a:p>
          <a:p>
            <a:pPr lvl="1" eaLnBrk="1" hangingPunct="1">
              <a:buFontTx/>
              <a:buNone/>
            </a:pPr>
            <a:endParaRPr lang="en-US" altLang="en-US" sz="3200" b="1" smtClean="0">
              <a:solidFill>
                <a:srgbClr val="800000"/>
              </a:solidFill>
            </a:endParaRPr>
          </a:p>
          <a:p>
            <a:pPr eaLnBrk="1" hangingPunct="1"/>
            <a:r>
              <a:rPr lang="en-US" altLang="en-US" sz="3600" b="1" smtClean="0"/>
              <a:t>Centrifugal Forces –</a:t>
            </a:r>
            <a:r>
              <a:rPr lang="en-US" altLang="en-US" sz="3600" b="1" smtClean="0">
                <a:solidFill>
                  <a:srgbClr val="800000"/>
                </a:solidFill>
              </a:rPr>
              <a:t> divisive forces</a:t>
            </a:r>
          </a:p>
          <a:p>
            <a:pPr lvl="1" eaLnBrk="1" hangingPunct="1"/>
            <a:r>
              <a:rPr lang="en-US" altLang="en-US" sz="3200" b="1" smtClean="0">
                <a:solidFill>
                  <a:srgbClr val="800000"/>
                </a:solidFill>
              </a:rPr>
              <a:t>Internal religious, linguistic, ethnic, or ideological differences</a:t>
            </a:r>
          </a:p>
          <a:p>
            <a:pPr lvl="1" eaLnBrk="1" hangingPunct="1"/>
            <a:r>
              <a:rPr lang="en-US" altLang="en-US" sz="3200" b="1" smtClean="0"/>
              <a:t>Tribalism</a:t>
            </a:r>
            <a:r>
              <a:rPr lang="en-US" altLang="en-US" sz="3200" b="1" smtClean="0">
                <a:solidFill>
                  <a:srgbClr val="800000"/>
                </a:solidFill>
              </a:rPr>
              <a:t> – people identify more w/ their local affiliation than with their country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4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4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49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49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49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 build="p" bldLvl="2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1026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r>
              <a:rPr lang="en-US" altLang="en-US" b="1" u="sng" smtClean="0"/>
              <a:t>Unitary state</a:t>
            </a:r>
            <a:r>
              <a:rPr lang="en-US" altLang="en-US" b="1" smtClean="0"/>
              <a:t> –</a:t>
            </a:r>
            <a:r>
              <a:rPr lang="en-US" altLang="en-US" b="1" smtClean="0">
                <a:solidFill>
                  <a:srgbClr val="800000"/>
                </a:solidFill>
              </a:rPr>
              <a:t> nation-state w/ highly centralized gov’t, central authority exerts power equally over its territory (UK, Fr)</a:t>
            </a:r>
          </a:p>
          <a:p>
            <a:pPr eaLnBrk="1" hangingPunct="1"/>
            <a:r>
              <a:rPr lang="en-US" altLang="en-US" b="1" u="sng" smtClean="0"/>
              <a:t>Federal state</a:t>
            </a:r>
            <a:r>
              <a:rPr lang="en-US" altLang="en-US" b="1" smtClean="0"/>
              <a:t> –</a:t>
            </a:r>
            <a:r>
              <a:rPr lang="en-US" altLang="en-US" b="1" smtClean="0">
                <a:solidFill>
                  <a:srgbClr val="800000"/>
                </a:solidFill>
              </a:rPr>
              <a:t> central gov’t represents various entities w/in a nation-state, allows entities to retain some power (most geographically expressive MX, US, Brazil)</a:t>
            </a:r>
          </a:p>
          <a:p>
            <a:pPr eaLnBrk="1" hangingPunct="1"/>
            <a:r>
              <a:rPr lang="en-US" altLang="en-US" b="1" u="sng" smtClean="0"/>
              <a:t>Electoral geography</a:t>
            </a:r>
            <a:r>
              <a:rPr lang="en-US" altLang="en-US" b="1" smtClean="0"/>
              <a:t>:</a:t>
            </a:r>
            <a:r>
              <a:rPr lang="en-US" altLang="en-US" b="1" smtClean="0">
                <a:solidFill>
                  <a:srgbClr val="800000"/>
                </a:solidFill>
              </a:rPr>
              <a:t> US – 435 seats in House, after 1990 census, gov’t instructed States to develop </a:t>
            </a:r>
            <a:r>
              <a:rPr lang="en-US" altLang="en-US" b="1" i="1" smtClean="0"/>
              <a:t>majority-minority districts</a:t>
            </a:r>
          </a:p>
          <a:p>
            <a:pPr lvl="1" eaLnBrk="1" hangingPunct="1"/>
            <a:r>
              <a:rPr lang="en-US" altLang="en-US" sz="3000" b="1" i="1" smtClean="0"/>
              <a:t>Gerrymandering</a:t>
            </a:r>
            <a:r>
              <a:rPr lang="en-US" altLang="en-US" sz="3000" b="1" i="1" smtClean="0">
                <a:solidFill>
                  <a:srgbClr val="800000"/>
                </a:solidFill>
              </a:rPr>
              <a:t> </a:t>
            </a:r>
            <a:r>
              <a:rPr lang="en-US" altLang="en-US" sz="3000" b="1" smtClean="0">
                <a:solidFill>
                  <a:srgbClr val="800000"/>
                </a:solidFill>
              </a:rPr>
              <a:t>– redistricting for advantage; 1812 – Gov. Gerry of Massachusetts (salamander-looking dist.)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9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39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 build="p" bldLvl="2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3429000" y="4695825"/>
            <a:ext cx="57150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en-US" sz="3000" b="1">
                <a:solidFill>
                  <a:srgbClr val="800000"/>
                </a:solidFill>
              </a:rPr>
              <a:t>Florida’s 3</a:t>
            </a:r>
            <a:r>
              <a:rPr lang="en-US" altLang="en-US" sz="3000" b="1" baseline="30000">
                <a:solidFill>
                  <a:srgbClr val="800000"/>
                </a:solidFill>
              </a:rPr>
              <a:t>rd</a:t>
            </a:r>
            <a:r>
              <a:rPr lang="en-US" altLang="en-US" sz="3000" b="1">
                <a:solidFill>
                  <a:srgbClr val="800000"/>
                </a:solidFill>
              </a:rPr>
              <a:t> Cong. Dist. - 1990</a:t>
            </a:r>
          </a:p>
          <a:p>
            <a:pPr algn="r" eaLnBrk="1" hangingPunct="1"/>
            <a:r>
              <a:rPr lang="en-US" altLang="en-US" sz="3000" b="1">
                <a:solidFill>
                  <a:srgbClr val="800000"/>
                </a:solidFill>
              </a:rPr>
              <a:t>310,000 African-Americans</a:t>
            </a:r>
          </a:p>
          <a:p>
            <a:pPr algn="r" eaLnBrk="1" hangingPunct="1"/>
            <a:r>
              <a:rPr lang="en-US" altLang="en-US" sz="3000" b="1">
                <a:solidFill>
                  <a:srgbClr val="800000"/>
                </a:solidFill>
              </a:rPr>
              <a:t>240,000 whites</a:t>
            </a:r>
          </a:p>
          <a:p>
            <a:pPr algn="r" eaLnBrk="1" hangingPunct="1"/>
            <a:r>
              <a:rPr lang="en-US" altLang="en-US" sz="3000" b="1">
                <a:solidFill>
                  <a:srgbClr val="800000"/>
                </a:solidFill>
              </a:rPr>
              <a:t>16,000 Hispanics</a:t>
            </a:r>
          </a:p>
        </p:txBody>
      </p:sp>
      <p:pic>
        <p:nvPicPr>
          <p:cNvPr id="94213" name="Picture 5" descr="ffgerryman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99"/>
          <a:stretch>
            <a:fillRect/>
          </a:stretch>
        </p:blipFill>
        <p:spPr bwMode="auto">
          <a:xfrm>
            <a:off x="152400" y="228600"/>
            <a:ext cx="4572000" cy="444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0" name="Picture 2" descr="3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28" t="1163" r="771" b="2325"/>
          <a:stretch>
            <a:fillRect/>
          </a:stretch>
        </p:blipFill>
        <p:spPr bwMode="auto">
          <a:xfrm>
            <a:off x="5118100" y="0"/>
            <a:ext cx="3838575" cy="4648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228600" y="4724400"/>
            <a:ext cx="3581400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>
                <a:solidFill>
                  <a:srgbClr val="800000"/>
                </a:solidFill>
              </a:rPr>
              <a:t>“Gerrymander”</a:t>
            </a:r>
          </a:p>
          <a:p>
            <a:pPr eaLnBrk="1" hangingPunct="1"/>
            <a:endParaRPr lang="en-US" altLang="en-US" sz="3000" b="1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autoUpdateAnimBg="0"/>
      <p:bldP spid="9421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09600"/>
            <a:ext cx="7924800" cy="587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85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-1981200"/>
            <a:ext cx="5342930" cy="952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18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050"/>
          <p:cNvSpPr>
            <a:spLocks noChangeArrowheads="1"/>
          </p:cNvSpPr>
          <p:nvPr/>
        </p:nvSpPr>
        <p:spPr bwMode="auto">
          <a:xfrm>
            <a:off x="0" y="2808288"/>
            <a:ext cx="914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685800" algn="l"/>
              </a:tabLst>
              <a:defRPr/>
            </a:pPr>
            <a:r>
              <a:rPr lang="en-US" sz="40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Devolution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0" y="283845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685800" algn="l"/>
              </a:tabLst>
              <a:defRPr/>
            </a:pPr>
            <a:r>
              <a:rPr lang="en-US" sz="36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The Modern State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102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3200" b="1"/>
              <a:t>Devolution –</a:t>
            </a:r>
            <a:r>
              <a:rPr lang="en-US" altLang="en-US" sz="3200" b="1">
                <a:solidFill>
                  <a:srgbClr val="800000"/>
                </a:solidFill>
              </a:rPr>
              <a:t> when regions within a state gain political strength and growing autonomy at the expense of the central gov’t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en-US" altLang="en-US" sz="3000" b="1" u="sng">
                <a:solidFill>
                  <a:srgbClr val="800000"/>
                </a:solidFill>
              </a:rPr>
              <a:t>Ethnocultural</a:t>
            </a:r>
            <a:r>
              <a:rPr lang="en-US" altLang="en-US" sz="3000" b="1">
                <a:solidFill>
                  <a:srgbClr val="800000"/>
                </a:solidFill>
              </a:rPr>
              <a:t> – love for your nation</a:t>
            </a:r>
          </a:p>
          <a:p>
            <a:pPr lvl="2"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 u="sng">
                <a:solidFill>
                  <a:srgbClr val="800000"/>
                </a:solidFill>
              </a:rPr>
              <a:t>Scotland</a:t>
            </a:r>
            <a:r>
              <a:rPr lang="en-US" altLang="en-US" sz="2800" b="1">
                <a:solidFill>
                  <a:srgbClr val="800000"/>
                </a:solidFill>
              </a:rPr>
              <a:t> – voted in favor of greater autonomy, mixed feelings for independence</a:t>
            </a:r>
          </a:p>
          <a:p>
            <a:pPr lvl="2"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 u="sng">
                <a:solidFill>
                  <a:srgbClr val="800000"/>
                </a:solidFill>
              </a:rPr>
              <a:t>Spain</a:t>
            </a:r>
            <a:r>
              <a:rPr lang="en-US" altLang="en-US" sz="2800" b="1">
                <a:solidFill>
                  <a:srgbClr val="800000"/>
                </a:solidFill>
              </a:rPr>
              <a:t> – Basque, Catalonia: 17 Autonomous Communities established</a:t>
            </a:r>
          </a:p>
          <a:p>
            <a:pPr lvl="2"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 u="sng">
                <a:solidFill>
                  <a:srgbClr val="800000"/>
                </a:solidFill>
              </a:rPr>
              <a:t>Belgium</a:t>
            </a:r>
            <a:r>
              <a:rPr lang="en-US" altLang="en-US" sz="2800" b="1">
                <a:solidFill>
                  <a:srgbClr val="800000"/>
                </a:solidFill>
              </a:rPr>
              <a:t> – Flemish (Dutch) vs. Walloon (Fr.)</a:t>
            </a:r>
          </a:p>
          <a:p>
            <a:pPr lvl="2"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 u="sng">
                <a:solidFill>
                  <a:srgbClr val="800000"/>
                </a:solidFill>
              </a:rPr>
              <a:t>Yugoslavia</a:t>
            </a:r>
            <a:r>
              <a:rPr lang="en-US" altLang="en-US" sz="2800" b="1">
                <a:solidFill>
                  <a:srgbClr val="800000"/>
                </a:solidFill>
              </a:rPr>
              <a:t> – six “republics”; Dayton Accords (1995) split Bosnia b/w Serb “Republic” &amp; Muslim-Croat “Federation”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endParaRPr lang="en-US" altLang="en-US" sz="2800" b="1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5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5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54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54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 build="p" bldLvl="3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2"/>
          <p:cNvSpPr>
            <a:spLocks noGrp="1"/>
          </p:cNvSpPr>
          <p:nvPr>
            <p:ph type="title" idx="4294967295"/>
          </p:nvPr>
        </p:nvSpPr>
        <p:spPr>
          <a:xfrm>
            <a:off x="381000" y="0"/>
            <a:ext cx="7848600" cy="609600"/>
          </a:xfrm>
        </p:spPr>
        <p:txBody>
          <a:bodyPr/>
          <a:lstStyle/>
          <a:p>
            <a:pPr eaLnBrk="1" hangingPunct="1"/>
            <a:r>
              <a:rPr lang="en-US" altLang="en-US" sz="3200" b="1" smtClean="0">
                <a:solidFill>
                  <a:schemeClr val="tx1"/>
                </a:solidFill>
              </a:rPr>
              <a:t>Devolution in Europe</a:t>
            </a:r>
          </a:p>
        </p:txBody>
      </p:sp>
      <p:pic>
        <p:nvPicPr>
          <p:cNvPr id="20483" name="Picture 3" descr="fig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44513"/>
            <a:ext cx="6629400" cy="631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600" smtClean="0">
                <a:solidFill>
                  <a:schemeClr val="tx1"/>
                </a:solidFill>
              </a:rPr>
              <a:t>Ethnocultural Devolutionary Movements in Eastern Europe</a:t>
            </a:r>
          </a:p>
        </p:txBody>
      </p:sp>
      <p:pic>
        <p:nvPicPr>
          <p:cNvPr id="21507" name="Picture 3" descr="fig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112838"/>
            <a:ext cx="6934200" cy="574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028" descr="~max0004"/>
          <p:cNvPicPr>
            <a:picLocks noChangeAspect="1" noChangeArrowheads="1"/>
          </p:cNvPicPr>
          <p:nvPr/>
        </p:nvPicPr>
        <p:blipFill>
          <a:blip r:embed="rId2">
            <a:lum bright="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5800" cy="339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1029" descr="~max0006"/>
          <p:cNvPicPr>
            <a:picLocks noChangeAspect="1" noChangeArrowheads="1"/>
          </p:cNvPicPr>
          <p:nvPr/>
        </p:nvPicPr>
        <p:blipFill>
          <a:blip r:embed="rId3">
            <a:lum bright="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0"/>
            <a:ext cx="4724400" cy="340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1031" descr="~max0008"/>
          <p:cNvPicPr>
            <a:picLocks noChangeAspect="1" noChangeArrowheads="1"/>
          </p:cNvPicPr>
          <p:nvPr/>
        </p:nvPicPr>
        <p:blipFill>
          <a:blip r:embed="rId4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2895600"/>
            <a:ext cx="3743325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2104" name="Rectangle 1032"/>
          <p:cNvSpPr>
            <a:spLocks noChangeArrowheads="1"/>
          </p:cNvSpPr>
          <p:nvPr/>
        </p:nvSpPr>
        <p:spPr bwMode="auto">
          <a:xfrm>
            <a:off x="152400" y="3810000"/>
            <a:ext cx="52578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3200" b="1">
                <a:solidFill>
                  <a:srgbClr val="800000"/>
                </a:solidFill>
              </a:rPr>
              <a:t>Regions of devolution due to ethnonationalism – Scotland, Belgium, and Bosnia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4" grpId="0" build="p" bldLvl="2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5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3200" b="1">
                <a:solidFill>
                  <a:srgbClr val="800000"/>
                </a:solidFill>
              </a:rPr>
              <a:t>More causes of devolution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en-US" altLang="en-US" sz="3000" b="1" u="sng"/>
              <a:t>Economic-</a:t>
            </a:r>
          </a:p>
          <a:p>
            <a:pPr lvl="2"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 u="sng">
                <a:solidFill>
                  <a:srgbClr val="800000"/>
                </a:solidFill>
              </a:rPr>
              <a:t>Spain</a:t>
            </a:r>
            <a:r>
              <a:rPr lang="en-US" altLang="en-US" sz="2800" b="1">
                <a:solidFill>
                  <a:srgbClr val="800000"/>
                </a:solidFill>
              </a:rPr>
              <a:t> – Catalonia (industrially strong)</a:t>
            </a:r>
          </a:p>
          <a:p>
            <a:pPr lvl="2"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 u="sng">
                <a:solidFill>
                  <a:srgbClr val="800000"/>
                </a:solidFill>
              </a:rPr>
              <a:t>Italy</a:t>
            </a:r>
            <a:r>
              <a:rPr lang="en-US" altLang="en-US" sz="2800" b="1">
                <a:solidFill>
                  <a:srgbClr val="800000"/>
                </a:solidFill>
              </a:rPr>
              <a:t> – North (industrially strong)</a:t>
            </a:r>
          </a:p>
          <a:p>
            <a:pPr lvl="2"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 u="sng">
                <a:solidFill>
                  <a:srgbClr val="800000"/>
                </a:solidFill>
              </a:rPr>
              <a:t>France</a:t>
            </a:r>
            <a:r>
              <a:rPr lang="en-US" altLang="en-US" sz="2800" b="1">
                <a:solidFill>
                  <a:srgbClr val="800000"/>
                </a:solidFill>
              </a:rPr>
              <a:t> – Corsica (island)</a:t>
            </a:r>
          </a:p>
          <a:p>
            <a:pPr lvl="2"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 u="sng">
                <a:solidFill>
                  <a:srgbClr val="800000"/>
                </a:solidFill>
              </a:rPr>
              <a:t>Brazil</a:t>
            </a:r>
            <a:r>
              <a:rPr lang="en-US" altLang="en-US" sz="2800" b="1">
                <a:solidFill>
                  <a:srgbClr val="800000"/>
                </a:solidFill>
              </a:rPr>
              <a:t> – South (misuse of taxes)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en-US" altLang="en-US" sz="3000" b="1" u="sng"/>
              <a:t>Spatial -</a:t>
            </a:r>
            <a:r>
              <a:rPr lang="en-US" altLang="en-US" sz="3000" b="1">
                <a:solidFill>
                  <a:srgbClr val="800000"/>
                </a:solidFill>
              </a:rPr>
              <a:t> Distance, remoteness &amp; peripheral location are allies of devolution </a:t>
            </a:r>
            <a:r>
              <a:rPr lang="en-US" altLang="en-US" sz="3000" b="1"/>
              <a:t>(Islands)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3200" b="1" u="sng">
                <a:solidFill>
                  <a:srgbClr val="800000"/>
                </a:solidFill>
              </a:rPr>
              <a:t>Devolution of USSR </a:t>
            </a:r>
            <a:r>
              <a:rPr lang="en-US" altLang="en-US" sz="2400" b="1">
                <a:solidFill>
                  <a:srgbClr val="800000"/>
                </a:solidFill>
              </a:rPr>
              <a:t>(add to wks notes)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en-US" altLang="en-US" sz="3000" b="1" i="1"/>
              <a:t>“Near Abroad”</a:t>
            </a:r>
            <a:r>
              <a:rPr lang="en-US" altLang="en-US" sz="3000" b="1" i="1">
                <a:solidFill>
                  <a:srgbClr val="800000"/>
                </a:solidFill>
              </a:rPr>
              <a:t> </a:t>
            </a:r>
            <a:r>
              <a:rPr lang="en-US" altLang="en-US" sz="3000" b="1">
                <a:solidFill>
                  <a:srgbClr val="800000"/>
                </a:solidFill>
              </a:rPr>
              <a:t>– Russian cultural regions along the post-Soviet periphery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en-US" altLang="en-US" sz="3000" b="1">
                <a:solidFill>
                  <a:srgbClr val="800000"/>
                </a:solidFill>
              </a:rPr>
              <a:t>USSR split into </a:t>
            </a:r>
            <a:r>
              <a:rPr lang="en-US" altLang="en-US" sz="3000" b="1" u="sng"/>
              <a:t>15</a:t>
            </a:r>
            <a:r>
              <a:rPr lang="en-US" altLang="en-US" sz="3000" b="1">
                <a:solidFill>
                  <a:srgbClr val="800000"/>
                </a:solidFill>
              </a:rPr>
              <a:t> republics; Russia still has devolutionary problems (e.g. Chechnya)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3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31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31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31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5" grpId="0" build="p" bldLvl="3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b="1" smtClean="0"/>
              <a:t>Size &amp; Shape</a:t>
            </a:r>
          </a:p>
          <a:p>
            <a:pPr eaLnBrk="1" hangingPunct="1"/>
            <a:r>
              <a:rPr lang="en-US" altLang="en-US" b="1" smtClean="0"/>
              <a:t>Size –</a:t>
            </a:r>
            <a:r>
              <a:rPr lang="en-US" altLang="en-US" b="1" smtClean="0">
                <a:solidFill>
                  <a:srgbClr val="800000"/>
                </a:solidFill>
              </a:rPr>
              <a:t> not </a:t>
            </a:r>
            <a:r>
              <a:rPr lang="en-US" altLang="en-US" b="1" i="1" smtClean="0">
                <a:solidFill>
                  <a:srgbClr val="800000"/>
                </a:solidFill>
              </a:rPr>
              <a:t>always</a:t>
            </a:r>
            <a:r>
              <a:rPr lang="en-US" altLang="en-US" b="1" smtClean="0">
                <a:solidFill>
                  <a:srgbClr val="800000"/>
                </a:solidFill>
              </a:rPr>
              <a:t> an advantage</a:t>
            </a:r>
          </a:p>
          <a:p>
            <a:pPr lvl="1" eaLnBrk="1" hangingPunct="1"/>
            <a:r>
              <a:rPr lang="en-US" altLang="en-US" b="1" smtClean="0">
                <a:solidFill>
                  <a:srgbClr val="800000"/>
                </a:solidFill>
              </a:rPr>
              <a:t>U.S. = yes (resources, relative location)</a:t>
            </a:r>
          </a:p>
          <a:p>
            <a:pPr lvl="1" eaLnBrk="1" hangingPunct="1"/>
            <a:r>
              <a:rPr lang="en-US" altLang="en-US" b="1" smtClean="0">
                <a:solidFill>
                  <a:srgbClr val="800000"/>
                </a:solidFill>
              </a:rPr>
              <a:t>former USSR = no (vast size, many cultures &amp; languages)</a:t>
            </a:r>
          </a:p>
          <a:p>
            <a:pPr lvl="1" eaLnBrk="1" hangingPunct="1"/>
            <a:r>
              <a:rPr lang="en-US" altLang="en-US" b="1" smtClean="0">
                <a:solidFill>
                  <a:srgbClr val="800000"/>
                </a:solidFill>
              </a:rPr>
              <a:t>Microstates–Liechtenstein, Andorra, San Marino</a:t>
            </a:r>
          </a:p>
          <a:p>
            <a:pPr eaLnBrk="1" hangingPunct="1"/>
            <a:r>
              <a:rPr lang="en-US" altLang="en-US" b="1" smtClean="0"/>
              <a:t>Site &amp; Situation </a:t>
            </a:r>
          </a:p>
          <a:p>
            <a:pPr lvl="1" eaLnBrk="1" hangingPunct="1"/>
            <a:r>
              <a:rPr lang="en-US" altLang="en-US" b="1" smtClean="0">
                <a:solidFill>
                  <a:srgbClr val="800000"/>
                </a:solidFill>
              </a:rPr>
              <a:t>Resources – exceptions: Congo (resource-rich but unable to use for own benefit); Switzerland &amp; Japan (few resources, but in economic cores)</a:t>
            </a:r>
          </a:p>
          <a:p>
            <a:pPr lvl="1" eaLnBrk="1" hangingPunct="1"/>
            <a:r>
              <a:rPr lang="en-US" altLang="en-US" b="1" smtClean="0">
                <a:solidFill>
                  <a:srgbClr val="800000"/>
                </a:solidFill>
              </a:rPr>
              <a:t>Global Activity – Singapore is b/w busy shipping routes; Myanmar &amp; Sierra Leone, for example, are not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5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5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5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95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95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 build="p" bldLvl="2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3"/>
          <p:cNvPicPr>
            <a:picLocks noChangeAspect="1" noChangeArrowheads="1"/>
          </p:cNvPicPr>
          <p:nvPr/>
        </p:nvPicPr>
        <p:blipFill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04800"/>
            <a:ext cx="7086600" cy="548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0" y="621665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>
                <a:solidFill>
                  <a:srgbClr val="800000"/>
                </a:solidFill>
              </a:rPr>
              <a:t>Singapore: Microstate &amp; city-state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" r="1315"/>
          <a:stretch>
            <a:fillRect/>
          </a:stretch>
        </p:blipFill>
        <p:spPr bwMode="auto">
          <a:xfrm>
            <a:off x="0" y="0"/>
            <a:ext cx="5105400" cy="493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5181600" y="0"/>
            <a:ext cx="39624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3200" b="1"/>
              <a:t>	Territorial Morphology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 u="sng">
                <a:solidFill>
                  <a:srgbClr val="800000"/>
                </a:solidFill>
              </a:rPr>
              <a:t>Compact</a:t>
            </a:r>
            <a:r>
              <a:rPr lang="en-US" altLang="en-US" sz="2800" b="1">
                <a:solidFill>
                  <a:srgbClr val="800000"/>
                </a:solidFill>
              </a:rPr>
              <a:t> – distance from geometric center is similar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 u="sng">
                <a:solidFill>
                  <a:srgbClr val="800000"/>
                </a:solidFill>
              </a:rPr>
              <a:t>Elongated</a:t>
            </a:r>
            <a:r>
              <a:rPr lang="en-US" altLang="en-US" sz="2800" b="1">
                <a:solidFill>
                  <a:srgbClr val="800000"/>
                </a:solidFill>
              </a:rPr>
              <a:t> – a.k.a. attenuated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 u="sng">
                <a:solidFill>
                  <a:srgbClr val="800000"/>
                </a:solidFill>
              </a:rPr>
              <a:t>Fragmented</a:t>
            </a:r>
            <a:r>
              <a:rPr lang="en-US" altLang="en-US" sz="2800" b="1">
                <a:solidFill>
                  <a:srgbClr val="800000"/>
                </a:solidFill>
              </a:rPr>
              <a:t> – two or more separate pieces</a:t>
            </a:r>
          </a:p>
        </p:txBody>
      </p:sp>
      <p:sp>
        <p:nvSpPr>
          <p:cNvPr id="91142" name="Rectangle 6"/>
          <p:cNvSpPr>
            <a:spLocks noChangeArrowheads="1"/>
          </p:cNvSpPr>
          <p:nvPr/>
        </p:nvSpPr>
        <p:spPr bwMode="auto">
          <a:xfrm>
            <a:off x="0" y="4953000"/>
            <a:ext cx="9144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 u="sng">
                <a:solidFill>
                  <a:srgbClr val="800000"/>
                </a:solidFill>
              </a:rPr>
              <a:t>Perforated</a:t>
            </a:r>
            <a:r>
              <a:rPr lang="en-US" altLang="en-US" sz="2800" b="1">
                <a:solidFill>
                  <a:srgbClr val="800000"/>
                </a:solidFill>
              </a:rPr>
              <a:t> – territory completely surrounds that of another state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2800" b="1" u="sng">
                <a:solidFill>
                  <a:srgbClr val="800000"/>
                </a:solidFill>
              </a:rPr>
              <a:t>Protruded</a:t>
            </a:r>
            <a:r>
              <a:rPr lang="en-US" altLang="en-US" sz="2800" b="1">
                <a:solidFill>
                  <a:srgbClr val="800000"/>
                </a:solidFill>
              </a:rPr>
              <a:t> – a.k.a. prorupt; have a protruded area that extends from a more compact core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11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11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1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1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 build="p" bldLvl="2" autoUpdateAnimBg="0"/>
      <p:bldP spid="91142" grpId="0" build="p" bldLvl="2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 u="sng" smtClean="0"/>
              <a:t>Boundary</a:t>
            </a:r>
            <a:r>
              <a:rPr lang="en-US" altLang="en-US" b="1" smtClean="0"/>
              <a:t> – a vertical plane that cuts through the subsoil &amp; airspace (even </a:t>
            </a:r>
            <a:r>
              <a:rPr lang="en-US" altLang="en-US" b="1" i="1" smtClean="0"/>
              <a:t>outer</a:t>
            </a:r>
            <a:r>
              <a:rPr lang="en-US" altLang="en-US" b="1" smtClean="0"/>
              <a:t> space)</a:t>
            </a:r>
          </a:p>
          <a:p>
            <a:pPr lvl="1" eaLnBrk="1" hangingPunct="1">
              <a:lnSpc>
                <a:spcPct val="80000"/>
              </a:lnSpc>
              <a:buFontTx/>
              <a:buChar char="•"/>
            </a:pPr>
            <a:r>
              <a:rPr lang="en-US" altLang="en-US" b="1" smtClean="0"/>
              <a:t>Establishing boundaries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b="1" u="sng" smtClean="0">
                <a:solidFill>
                  <a:srgbClr val="800000"/>
                </a:solidFill>
              </a:rPr>
              <a:t>Definition</a:t>
            </a:r>
            <a:r>
              <a:rPr lang="en-US" altLang="en-US" b="1" smtClean="0">
                <a:solidFill>
                  <a:srgbClr val="800000"/>
                </a:solidFill>
              </a:rPr>
              <a:t> – legal document or treaty drawn up to specify actual points in the landscape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b="1" u="sng" smtClean="0">
                <a:solidFill>
                  <a:srgbClr val="800000"/>
                </a:solidFill>
              </a:rPr>
              <a:t>Delimitation</a:t>
            </a:r>
            <a:r>
              <a:rPr lang="en-US" altLang="en-US" b="1" smtClean="0">
                <a:solidFill>
                  <a:srgbClr val="800000"/>
                </a:solidFill>
              </a:rPr>
              <a:t> – cartographers put the boundary on the map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b="1" u="sng" smtClean="0">
                <a:solidFill>
                  <a:srgbClr val="800000"/>
                </a:solidFill>
              </a:rPr>
              <a:t>Demarcation</a:t>
            </a:r>
            <a:r>
              <a:rPr lang="en-US" altLang="en-US" b="1" smtClean="0">
                <a:solidFill>
                  <a:srgbClr val="800000"/>
                </a:solidFill>
              </a:rPr>
              <a:t> – boundary is actually marked on the ground w/ wall, fence, posts,…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3000" b="1" smtClean="0"/>
              <a:t>Types of Boundaries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b="1" u="sng" smtClean="0">
                <a:solidFill>
                  <a:srgbClr val="800000"/>
                </a:solidFill>
              </a:rPr>
              <a:t>Geometric</a:t>
            </a:r>
            <a:r>
              <a:rPr lang="en-US" altLang="en-US" b="1" smtClean="0">
                <a:solidFill>
                  <a:srgbClr val="800000"/>
                </a:solidFill>
              </a:rPr>
              <a:t> – straight-line, unrelated to physical or cultural landscape, lat &amp; long (US/Canada)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b="1" u="sng" smtClean="0">
                <a:solidFill>
                  <a:srgbClr val="800000"/>
                </a:solidFill>
              </a:rPr>
              <a:t>Physical-political</a:t>
            </a:r>
            <a:r>
              <a:rPr lang="en-US" altLang="en-US" b="1" smtClean="0">
                <a:solidFill>
                  <a:srgbClr val="800000"/>
                </a:solidFill>
              </a:rPr>
              <a:t> (natural-political) – conform to physiologic features (Rio Grande: US/Mexico; Pyrenees: Spain/France)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b="1" u="sng" smtClean="0">
                <a:solidFill>
                  <a:srgbClr val="800000"/>
                </a:solidFill>
              </a:rPr>
              <a:t>Cultural-political</a:t>
            </a:r>
            <a:r>
              <a:rPr lang="en-US" altLang="en-US" b="1" smtClean="0">
                <a:solidFill>
                  <a:srgbClr val="800000"/>
                </a:solidFill>
              </a:rPr>
              <a:t> – mark breaks in the human landscape (Armenia/Azerbaijan)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1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1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1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1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 build="p" bldLvl="2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r>
              <a:rPr lang="en-US" altLang="en-US" sz="3000" b="1" smtClean="0"/>
              <a:t>Origin-Based Classification</a:t>
            </a:r>
          </a:p>
          <a:p>
            <a:pPr lvl="1" eaLnBrk="1" hangingPunct="1"/>
            <a:r>
              <a:rPr lang="en-US" altLang="en-US" sz="2600" b="1" smtClean="0">
                <a:solidFill>
                  <a:srgbClr val="800000"/>
                </a:solidFill>
              </a:rPr>
              <a:t>a.k.a. genetic boundary types</a:t>
            </a:r>
          </a:p>
          <a:p>
            <a:pPr lvl="1" eaLnBrk="1" hangingPunct="1"/>
            <a:r>
              <a:rPr lang="en-US" altLang="en-US" b="1" u="sng" smtClean="0">
                <a:solidFill>
                  <a:srgbClr val="800000"/>
                </a:solidFill>
              </a:rPr>
              <a:t>Antecedent</a:t>
            </a:r>
            <a:r>
              <a:rPr lang="en-US" altLang="en-US" b="1" smtClean="0">
                <a:solidFill>
                  <a:srgbClr val="800000"/>
                </a:solidFill>
              </a:rPr>
              <a:t> – existed before the cultural landscape emerged</a:t>
            </a:r>
          </a:p>
          <a:p>
            <a:pPr lvl="1" eaLnBrk="1" hangingPunct="1"/>
            <a:r>
              <a:rPr lang="en-US" altLang="en-US" b="1" u="sng" smtClean="0">
                <a:solidFill>
                  <a:srgbClr val="800000"/>
                </a:solidFill>
              </a:rPr>
              <a:t>Subsequent</a:t>
            </a:r>
            <a:r>
              <a:rPr lang="en-US" altLang="en-US" b="1" smtClean="0">
                <a:solidFill>
                  <a:srgbClr val="800000"/>
                </a:solidFill>
              </a:rPr>
              <a:t> – developed contemporaneously with the evolution of the cultural landscape</a:t>
            </a:r>
          </a:p>
          <a:p>
            <a:pPr lvl="1" eaLnBrk="1" hangingPunct="1"/>
            <a:r>
              <a:rPr lang="en-US" altLang="en-US" b="1" u="sng" smtClean="0">
                <a:solidFill>
                  <a:srgbClr val="800000"/>
                </a:solidFill>
              </a:rPr>
              <a:t>Superimposed</a:t>
            </a:r>
            <a:r>
              <a:rPr lang="en-US" altLang="en-US" b="1" smtClean="0">
                <a:solidFill>
                  <a:srgbClr val="800000"/>
                </a:solidFill>
              </a:rPr>
              <a:t> – placed by powerful outsiders on a developed landscape, usually ignores pre-existing cultural-spatial patterns</a:t>
            </a:r>
          </a:p>
          <a:p>
            <a:pPr lvl="1" eaLnBrk="1" hangingPunct="1"/>
            <a:r>
              <a:rPr lang="en-US" altLang="en-US" b="1" u="sng" smtClean="0">
                <a:solidFill>
                  <a:srgbClr val="800000"/>
                </a:solidFill>
              </a:rPr>
              <a:t>Relict</a:t>
            </a:r>
            <a:r>
              <a:rPr lang="en-US" altLang="en-US" b="1" smtClean="0">
                <a:solidFill>
                  <a:srgbClr val="800000"/>
                </a:solidFill>
              </a:rPr>
              <a:t> – has ceased to function, but its imprint can still be detected on the cultural landscape</a:t>
            </a:r>
          </a:p>
          <a:p>
            <a:pPr eaLnBrk="1" hangingPunct="1"/>
            <a:r>
              <a:rPr lang="en-US" altLang="en-US" sz="3000" b="1" i="1" smtClean="0"/>
              <a:t>Frontier</a:t>
            </a:r>
            <a:r>
              <a:rPr lang="en-US" altLang="en-US" sz="3000" b="1" smtClean="0">
                <a:solidFill>
                  <a:srgbClr val="800000"/>
                </a:solidFill>
              </a:rPr>
              <a:t> </a:t>
            </a:r>
            <a:r>
              <a:rPr lang="en-US" altLang="en-US" sz="3000" b="1" smtClean="0"/>
              <a:t>–</a:t>
            </a:r>
            <a:r>
              <a:rPr lang="en-US" altLang="en-US" sz="3000" b="1" smtClean="0">
                <a:solidFill>
                  <a:srgbClr val="800000"/>
                </a:solidFill>
              </a:rPr>
              <a:t> zone of separation, a territorial “cushion” that keeps rivals apart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6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6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 build="p" bldLvl="2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r>
              <a:rPr lang="en-US" altLang="en-US" b="1" smtClean="0"/>
              <a:t>Human Territoriality –</a:t>
            </a:r>
            <a:r>
              <a:rPr lang="en-US" altLang="en-US" b="1" smtClean="0">
                <a:solidFill>
                  <a:srgbClr val="800000"/>
                </a:solidFill>
              </a:rPr>
              <a:t> a country’s (or more local community’s) sense of property and attachment toward its territory, expressed by its determination to keep it inviolable and defended</a:t>
            </a:r>
          </a:p>
          <a:p>
            <a:pPr eaLnBrk="1" hangingPunct="1"/>
            <a:endParaRPr lang="en-US" altLang="en-US" b="1" smtClean="0">
              <a:solidFill>
                <a:srgbClr val="8000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b="1" smtClean="0"/>
              <a:t>Sovereignty: </a:t>
            </a:r>
            <a:r>
              <a:rPr lang="en-US" altLang="en-US" b="1" smtClean="0">
                <a:solidFill>
                  <a:srgbClr val="800000"/>
                </a:solidFill>
              </a:rPr>
              <a:t>Final authority over a territory that rests with the rulers</a:t>
            </a:r>
            <a:br>
              <a:rPr lang="en-US" altLang="en-US" b="1" smtClean="0">
                <a:solidFill>
                  <a:srgbClr val="800000"/>
                </a:solidFill>
              </a:rPr>
            </a:br>
            <a:endParaRPr lang="en-US" altLang="en-US" b="1" smtClean="0">
              <a:solidFill>
                <a:srgbClr val="8000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3000" b="1" smtClean="0"/>
              <a:t>Peace of Westphalia</a:t>
            </a:r>
            <a:r>
              <a:rPr lang="en-US" altLang="en-US" sz="3000" b="1" smtClean="0">
                <a:solidFill>
                  <a:srgbClr val="800000"/>
                </a:solidFill>
              </a:rPr>
              <a:t> (1648) – set legal precedent for national sovereignty &amp;</a:t>
            </a:r>
            <a:r>
              <a:rPr lang="en-US" altLang="en-US" sz="3000" b="1" i="1" smtClean="0">
                <a:solidFill>
                  <a:srgbClr val="800000"/>
                </a:solidFill>
              </a:rPr>
              <a:t> </a:t>
            </a:r>
            <a:r>
              <a:rPr lang="en-US" altLang="en-US" sz="3000" b="1" smtClean="0">
                <a:solidFill>
                  <a:srgbClr val="800000"/>
                </a:solidFill>
              </a:rPr>
              <a:t>clearly defined </a:t>
            </a:r>
            <a:r>
              <a:rPr lang="en-US" altLang="en-US" sz="3000" b="1" smtClean="0"/>
              <a:t>boundaries. </a:t>
            </a:r>
            <a:endParaRPr lang="en-US" altLang="en-US" sz="3000" b="1" smtClean="0">
              <a:solidFill>
                <a:srgbClr val="8000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b="1" smtClean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 bldLvl="2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3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4343400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9331" name="Object 3"/>
          <p:cNvGraphicFramePr>
            <a:graphicFrameLocks noChangeAspect="1"/>
          </p:cNvGraphicFramePr>
          <p:nvPr/>
        </p:nvGraphicFramePr>
        <p:xfrm>
          <a:off x="4648200" y="152400"/>
          <a:ext cx="4343400" cy="306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4" name="Image" r:id="rId4" imgW="2437786" imgH="1718639" progId="Photoshop.Image.6">
                  <p:embed/>
                </p:oleObj>
              </mc:Choice>
              <mc:Fallback>
                <p:oleObj name="Image" r:id="rId4" imgW="2437786" imgH="1718639" progId="Photoshop.Image.6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contras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152400"/>
                        <a:ext cx="4343400" cy="306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9333" name="Picture 5" descr="3"/>
          <p:cNvPicPr>
            <a:picLocks noChangeAspect="1" noChangeArrowheads="1"/>
          </p:cNvPicPr>
          <p:nvPr/>
        </p:nvPicPr>
        <p:blipFill>
          <a:blip r:embed="rId6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05200"/>
            <a:ext cx="4343400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4" name="Picture 6" descr="3"/>
          <p:cNvPicPr>
            <a:picLocks noChangeAspect="1" noChangeArrowheads="1"/>
          </p:cNvPicPr>
          <p:nvPr/>
        </p:nvPicPr>
        <p:blipFill>
          <a:blip r:embed="rId7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505200"/>
            <a:ext cx="4343400" cy="304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r>
              <a:rPr lang="en-US" altLang="en-US" sz="3600" b="1" smtClean="0"/>
              <a:t>Boundary Disputes</a:t>
            </a:r>
          </a:p>
          <a:p>
            <a:pPr lvl="1" eaLnBrk="1" hangingPunct="1"/>
            <a:r>
              <a:rPr lang="en-US" altLang="en-US" sz="3200" b="1" u="sng" smtClean="0">
                <a:solidFill>
                  <a:srgbClr val="800000"/>
                </a:solidFill>
              </a:rPr>
              <a:t>Definitional</a:t>
            </a:r>
            <a:r>
              <a:rPr lang="en-US" altLang="en-US" sz="3200" b="1" smtClean="0">
                <a:solidFill>
                  <a:srgbClr val="800000"/>
                </a:solidFill>
              </a:rPr>
              <a:t> – focus on legal language (e.g. median line of a river: water levels may vary)</a:t>
            </a:r>
          </a:p>
          <a:p>
            <a:pPr lvl="1" eaLnBrk="1" hangingPunct="1"/>
            <a:r>
              <a:rPr lang="en-US" altLang="en-US" sz="3200" b="1" u="sng" smtClean="0">
                <a:solidFill>
                  <a:srgbClr val="800000"/>
                </a:solidFill>
              </a:rPr>
              <a:t>Locational</a:t>
            </a:r>
            <a:r>
              <a:rPr lang="en-US" altLang="en-US" sz="3200" b="1" smtClean="0">
                <a:solidFill>
                  <a:srgbClr val="800000"/>
                </a:solidFill>
              </a:rPr>
              <a:t> – definition is not in dispute, the interpretation is; allows mapmakers to delimit boundaries in various ways</a:t>
            </a:r>
          </a:p>
          <a:p>
            <a:pPr lvl="1" eaLnBrk="1" hangingPunct="1"/>
            <a:r>
              <a:rPr lang="en-US" altLang="en-US" sz="3200" b="1" u="sng" smtClean="0">
                <a:solidFill>
                  <a:srgbClr val="800000"/>
                </a:solidFill>
              </a:rPr>
              <a:t>Operational</a:t>
            </a:r>
            <a:r>
              <a:rPr lang="en-US" altLang="en-US" sz="3200" b="1" smtClean="0">
                <a:solidFill>
                  <a:srgbClr val="800000"/>
                </a:solidFill>
              </a:rPr>
              <a:t> – neighbors differ over the way the boundary should function (migration, smuggling)</a:t>
            </a:r>
          </a:p>
          <a:p>
            <a:pPr lvl="1" eaLnBrk="1" hangingPunct="1"/>
            <a:r>
              <a:rPr lang="en-US" altLang="en-US" sz="3200" b="1" u="sng" smtClean="0">
                <a:solidFill>
                  <a:srgbClr val="800000"/>
                </a:solidFill>
              </a:rPr>
              <a:t>Allocational</a:t>
            </a:r>
            <a:r>
              <a:rPr lang="en-US" altLang="en-US" sz="3200" b="1" smtClean="0">
                <a:solidFill>
                  <a:srgbClr val="800000"/>
                </a:solidFill>
              </a:rPr>
              <a:t> – disputes over rights to natural resources (gas, oil, water)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6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6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6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36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 build="p" bldLvl="2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3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" b="1234"/>
          <a:stretch>
            <a:fillRect/>
          </a:stretch>
        </p:blipFill>
        <p:spPr bwMode="auto">
          <a:xfrm>
            <a:off x="2133600" y="0"/>
            <a:ext cx="54102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0" y="624840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>
                <a:solidFill>
                  <a:srgbClr val="800000"/>
                </a:solidFill>
              </a:rPr>
              <a:t>Relative Location of Kuwait</a:t>
            </a: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0" y="1905000"/>
            <a:ext cx="21336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>
                <a:solidFill>
                  <a:srgbClr val="800000"/>
                </a:solidFill>
              </a:rPr>
              <a:t>Major area of dispute w/ Iraq in 1990s</a:t>
            </a:r>
          </a:p>
        </p:txBody>
      </p:sp>
      <p:sp>
        <p:nvSpPr>
          <p:cNvPr id="93190" name="Oval 6"/>
          <p:cNvSpPr>
            <a:spLocks noChangeArrowheads="1"/>
          </p:cNvSpPr>
          <p:nvPr/>
        </p:nvSpPr>
        <p:spPr bwMode="auto">
          <a:xfrm>
            <a:off x="3429000" y="0"/>
            <a:ext cx="1219200" cy="1143000"/>
          </a:xfrm>
          <a:prstGeom prst="ellipse">
            <a:avLst/>
          </a:prstGeom>
          <a:noFill/>
          <a:ln w="5080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3191" name="Line 7"/>
          <p:cNvSpPr>
            <a:spLocks noChangeShapeType="1"/>
          </p:cNvSpPr>
          <p:nvPr/>
        </p:nvSpPr>
        <p:spPr bwMode="auto">
          <a:xfrm flipV="1">
            <a:off x="1828800" y="990600"/>
            <a:ext cx="1752600" cy="1371600"/>
          </a:xfrm>
          <a:prstGeom prst="line">
            <a:avLst/>
          </a:prstGeom>
          <a:noFill/>
          <a:ln w="50800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 autoUpdateAnimBg="0"/>
      <p:bldP spid="93190" grpId="0" animBg="1"/>
      <p:bldP spid="9319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3"/>
          <p:cNvPicPr>
            <a:picLocks noChangeAspect="1" noChangeArrowheads="1"/>
          </p:cNvPicPr>
          <p:nvPr/>
        </p:nvPicPr>
        <p:blipFill>
          <a:blip r:embed="rId2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1" r="952" b="554"/>
          <a:stretch>
            <a:fillRect/>
          </a:stretch>
        </p:blipFill>
        <p:spPr bwMode="auto">
          <a:xfrm>
            <a:off x="914400" y="0"/>
            <a:ext cx="7086600" cy="47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3" name="Rectangle 3"/>
          <p:cNvSpPr>
            <a:spLocks noChangeArrowheads="1"/>
          </p:cNvSpPr>
          <p:nvPr/>
        </p:nvSpPr>
        <p:spPr bwMode="auto">
          <a:xfrm>
            <a:off x="0" y="4800600"/>
            <a:ext cx="91440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3200" b="1"/>
              <a:t>Enclaves &amp; Exclaves –</a:t>
            </a:r>
            <a:r>
              <a:rPr lang="en-US" altLang="en-US" sz="3200" b="1">
                <a:solidFill>
                  <a:srgbClr val="800000"/>
                </a:solidFill>
              </a:rPr>
              <a:t> Armenia/Azerbaijan – differences resurfaced w/o Soviet control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3200" b="1" i="1"/>
              <a:t>Landlocked</a:t>
            </a:r>
            <a:r>
              <a:rPr lang="en-US" altLang="en-US" sz="3200" b="1">
                <a:solidFill>
                  <a:srgbClr val="800000"/>
                </a:solidFill>
              </a:rPr>
              <a:t> </a:t>
            </a:r>
            <a:r>
              <a:rPr lang="en-US" altLang="en-US" sz="3200" b="1"/>
              <a:t>–</a:t>
            </a:r>
            <a:r>
              <a:rPr lang="en-US" altLang="en-US" sz="3200" b="1">
                <a:solidFill>
                  <a:srgbClr val="800000"/>
                </a:solidFill>
              </a:rPr>
              <a:t> no ready access to the seas; dependent on adjacent states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build="p" bldLvl="2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Map of Afghanistan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6387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6" descr="Map of Bolivia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3046413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 Box 7"/>
          <p:cNvSpPr txBox="1">
            <a:spLocks noChangeArrowheads="1"/>
          </p:cNvSpPr>
          <p:nvPr/>
        </p:nvSpPr>
        <p:spPr bwMode="auto">
          <a:xfrm>
            <a:off x="0" y="320040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1">
                <a:solidFill>
                  <a:srgbClr val="800000"/>
                </a:solidFill>
              </a:rPr>
              <a:t> </a:t>
            </a:r>
            <a:r>
              <a:rPr lang="en-US" altLang="en-US" sz="2800" b="1">
                <a:solidFill>
                  <a:srgbClr val="800000"/>
                </a:solidFill>
              </a:rPr>
              <a:t>Afghanistan		  Bolivia		 Czech Rep.</a:t>
            </a:r>
          </a:p>
        </p:txBody>
      </p:sp>
      <p:pic>
        <p:nvPicPr>
          <p:cNvPr id="33797" name="Picture 9" descr="Map of Czech Republic"/>
          <p:cNvPicPr>
            <a:picLocks noChangeAspect="1" noChangeArrowheads="1"/>
          </p:cNvPicPr>
          <p:nvPr/>
        </p:nvPicPr>
        <p:blipFill>
          <a:blip r:embed="rId4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8" y="0"/>
            <a:ext cx="3046412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11" descr="Map of Mongolia"/>
          <p:cNvPicPr>
            <a:picLocks noChangeAspect="1" noChangeArrowheads="1"/>
          </p:cNvPicPr>
          <p:nvPr/>
        </p:nvPicPr>
        <p:blipFill>
          <a:blip r:embed="rId5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6200"/>
            <a:ext cx="4572000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13" descr="Map of Zambia"/>
          <p:cNvPicPr>
            <a:picLocks noChangeAspect="1" noChangeArrowheads="1"/>
          </p:cNvPicPr>
          <p:nvPr/>
        </p:nvPicPr>
        <p:blipFill>
          <a:blip r:embed="rId6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86200"/>
            <a:ext cx="2209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15" descr="Map of Burundi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886200"/>
            <a:ext cx="23622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1" name="Text Box 16"/>
          <p:cNvSpPr txBox="1">
            <a:spLocks noChangeArrowheads="1"/>
          </p:cNvSpPr>
          <p:nvPr/>
        </p:nvSpPr>
        <p:spPr bwMode="auto">
          <a:xfrm>
            <a:off x="0" y="621665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1">
                <a:solidFill>
                  <a:srgbClr val="800000"/>
                </a:solidFill>
              </a:rPr>
              <a:t> 	   </a:t>
            </a:r>
            <a:r>
              <a:rPr lang="en-US" altLang="en-US" sz="2800" b="1">
                <a:solidFill>
                  <a:srgbClr val="800000"/>
                </a:solidFill>
              </a:rPr>
              <a:t>Mongolia		     Zambia	        Burundi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0500"/>
            <a:ext cx="8001000" cy="472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19" name="TextBox 1"/>
          <p:cNvSpPr txBox="1">
            <a:spLocks noChangeArrowheads="1"/>
          </p:cNvSpPr>
          <p:nvPr/>
        </p:nvSpPr>
        <p:spPr bwMode="auto">
          <a:xfrm>
            <a:off x="685800" y="5410200"/>
            <a:ext cx="6096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Landlocked countries of the world</a:t>
            </a:r>
          </a:p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3400" b="1" smtClean="0"/>
              <a:t>Geopolitics</a:t>
            </a:r>
          </a:p>
          <a:p>
            <a:pPr eaLnBrk="1" hangingPunct="1"/>
            <a:r>
              <a:rPr lang="en-US" altLang="en-US" sz="3400" b="1" smtClean="0"/>
              <a:t>Friedrich Ratzel (German) </a:t>
            </a:r>
            <a:endParaRPr lang="en-US" altLang="en-US" b="1" smtClean="0"/>
          </a:p>
          <a:p>
            <a:pPr lvl="1" eaLnBrk="1" hangingPunct="1"/>
            <a:r>
              <a:rPr lang="en-US" altLang="en-US" b="1" smtClean="0">
                <a:solidFill>
                  <a:srgbClr val="800000"/>
                </a:solidFill>
              </a:rPr>
              <a:t>State resembles a </a:t>
            </a:r>
            <a:r>
              <a:rPr lang="en-US" altLang="en-US" b="1" i="1" smtClean="0">
                <a:solidFill>
                  <a:srgbClr val="800000"/>
                </a:solidFill>
              </a:rPr>
              <a:t>biological</a:t>
            </a:r>
            <a:r>
              <a:rPr lang="en-US" altLang="en-US" b="1" smtClean="0">
                <a:solidFill>
                  <a:srgbClr val="800000"/>
                </a:solidFill>
              </a:rPr>
              <a:t> organism – birth, maturity, decline, death</a:t>
            </a:r>
          </a:p>
          <a:p>
            <a:pPr lvl="1" eaLnBrk="1" hangingPunct="1"/>
            <a:r>
              <a:rPr lang="en-US" altLang="en-US" b="1" smtClean="0">
                <a:solidFill>
                  <a:srgbClr val="800000"/>
                </a:solidFill>
              </a:rPr>
              <a:t>Nourishment through acquisition of less powerful </a:t>
            </a:r>
            <a:r>
              <a:rPr lang="en-US" altLang="en-US" b="1" i="1" smtClean="0">
                <a:solidFill>
                  <a:srgbClr val="800000"/>
                </a:solidFill>
              </a:rPr>
              <a:t>territories</a:t>
            </a:r>
            <a:r>
              <a:rPr lang="en-US" altLang="en-US" b="1" smtClean="0">
                <a:solidFill>
                  <a:srgbClr val="800000"/>
                </a:solidFill>
              </a:rPr>
              <a:t>; space is essential</a:t>
            </a:r>
          </a:p>
          <a:p>
            <a:pPr lvl="1" eaLnBrk="1" hangingPunct="1"/>
            <a:r>
              <a:rPr lang="en-US" altLang="en-US" b="1" smtClean="0"/>
              <a:t>“Organic Theory”</a:t>
            </a:r>
            <a:endParaRPr lang="en-US" altLang="en-US" b="1" smtClean="0">
              <a:solidFill>
                <a:srgbClr val="800000"/>
              </a:solidFill>
            </a:endParaRPr>
          </a:p>
          <a:p>
            <a:pPr lvl="1" eaLnBrk="1" hangingPunct="1"/>
            <a:r>
              <a:rPr lang="en-US" altLang="en-US" b="1" smtClean="0">
                <a:solidFill>
                  <a:srgbClr val="800000"/>
                </a:solidFill>
              </a:rPr>
              <a:t>led to expansionist </a:t>
            </a:r>
            <a:r>
              <a:rPr lang="en-US" altLang="en-US" b="1" smtClean="0"/>
              <a:t>Nazi</a:t>
            </a:r>
            <a:r>
              <a:rPr lang="en-US" altLang="en-US" b="1" smtClean="0">
                <a:solidFill>
                  <a:srgbClr val="800000"/>
                </a:solidFill>
              </a:rPr>
              <a:t> policies of 1930s</a:t>
            </a:r>
          </a:p>
          <a:p>
            <a:pPr eaLnBrk="1" hangingPunct="1"/>
            <a:r>
              <a:rPr lang="en-US" altLang="en-US" sz="3400" b="1" smtClean="0"/>
              <a:t>Heartland Theory: Halford Mackinder (Br)</a:t>
            </a:r>
          </a:p>
          <a:p>
            <a:pPr lvl="1" eaLnBrk="1" hangingPunct="1"/>
            <a:r>
              <a:rPr lang="en-US" altLang="en-US" sz="3000" b="1" smtClean="0">
                <a:solidFill>
                  <a:srgbClr val="800000"/>
                </a:solidFill>
              </a:rPr>
              <a:t>Heart of Eurasia – resource-rich, land-based “pivot area”, E. Eur is key to World Island</a:t>
            </a:r>
          </a:p>
          <a:p>
            <a:pPr eaLnBrk="1" hangingPunct="1"/>
            <a:r>
              <a:rPr lang="en-US" altLang="en-US" sz="3400" b="1" smtClean="0"/>
              <a:t>Rimland Theory: Nicholas Spykman (US)</a:t>
            </a:r>
          </a:p>
          <a:p>
            <a:pPr lvl="1" eaLnBrk="1" hangingPunct="1"/>
            <a:r>
              <a:rPr lang="en-US" altLang="en-US" sz="3000" b="1" smtClean="0">
                <a:solidFill>
                  <a:srgbClr val="800000"/>
                </a:solidFill>
              </a:rPr>
              <a:t>Eurasian rim, not heart – key to global power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8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87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87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87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878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878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 build="p" bldLvl="2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3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57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0" y="5667375"/>
            <a:ext cx="9144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>
                <a:solidFill>
                  <a:srgbClr val="800000"/>
                </a:solidFill>
              </a:rPr>
              <a:t>Mackinder’s Heartland Theory &amp;</a:t>
            </a:r>
          </a:p>
          <a:p>
            <a:pPr algn="ctr" eaLnBrk="1" hangingPunct="1"/>
            <a:r>
              <a:rPr lang="en-US" altLang="en-US" sz="3600" b="1">
                <a:solidFill>
                  <a:srgbClr val="800000"/>
                </a:solidFill>
              </a:rPr>
              <a:t>Spykman’s Rimland Theory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3200" b="1"/>
              <a:t>New World Order</a:t>
            </a:r>
            <a:r>
              <a:rPr lang="en-US" altLang="en-US" sz="3200" b="1">
                <a:solidFill>
                  <a:srgbClr val="800000"/>
                </a:solidFill>
              </a:rPr>
              <a:t> – international system after the collapse of the USSR; balance of </a:t>
            </a:r>
            <a:r>
              <a:rPr lang="en-US" altLang="en-US" sz="3200" b="1" i="1">
                <a:solidFill>
                  <a:srgbClr val="800000"/>
                </a:solidFill>
              </a:rPr>
              <a:t>nuclear</a:t>
            </a:r>
            <a:r>
              <a:rPr lang="en-US" altLang="en-US" sz="3200" b="1">
                <a:solidFill>
                  <a:srgbClr val="800000"/>
                </a:solidFill>
              </a:rPr>
              <a:t> terror no longer determines the destiny of states (US is only superpower)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en-US" altLang="en-US" sz="3000" b="1" u="sng"/>
              <a:t>Multipolar</a:t>
            </a:r>
            <a:r>
              <a:rPr lang="en-US" altLang="en-US" sz="3000" b="1">
                <a:solidFill>
                  <a:srgbClr val="800000"/>
                </a:solidFill>
              </a:rPr>
              <a:t> world – U.S., Europe, Russia &amp; China – future is uncertain (peace or conflict)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en-US" altLang="en-US" sz="3000" b="1" u="sng"/>
              <a:t>Globalization</a:t>
            </a:r>
            <a:r>
              <a:rPr lang="en-US" altLang="en-US" sz="3000" b="1">
                <a:solidFill>
                  <a:srgbClr val="800000"/>
                </a:solidFill>
              </a:rPr>
              <a:t> – expansion of economic, political &amp; cultural activities to a global scale, states’ traditional position is </a:t>
            </a:r>
            <a:r>
              <a:rPr lang="en-US" altLang="en-US" sz="3000" b="1" i="1">
                <a:solidFill>
                  <a:srgbClr val="800000"/>
                </a:solidFill>
              </a:rPr>
              <a:t>weakened</a:t>
            </a:r>
            <a:r>
              <a:rPr lang="en-US" altLang="en-US" sz="3000" b="1">
                <a:solidFill>
                  <a:srgbClr val="800000"/>
                </a:solidFill>
              </a:rPr>
              <a:t> by networks of interaction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en-US" altLang="en-US" sz="3000" b="1"/>
              <a:t>Democracy</a:t>
            </a:r>
            <a:r>
              <a:rPr lang="en-US" altLang="en-US" sz="3000" b="1">
                <a:solidFill>
                  <a:srgbClr val="800000"/>
                </a:solidFill>
              </a:rPr>
              <a:t> – has affected virtually all regions; little progress in North Africa &amp; Southwest Asia (e.g. </a:t>
            </a:r>
            <a:r>
              <a:rPr lang="en-US" altLang="en-US" sz="3000" b="1" i="1">
                <a:solidFill>
                  <a:srgbClr val="800000"/>
                </a:solidFill>
              </a:rPr>
              <a:t>one-party democracy</a:t>
            </a:r>
            <a:r>
              <a:rPr lang="en-US" altLang="en-US" sz="3000" b="1">
                <a:solidFill>
                  <a:srgbClr val="800000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4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4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 build="p" bldLvl="2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b="1" u="sng" smtClean="0"/>
              <a:t>Core</a:t>
            </a:r>
            <a:r>
              <a:rPr lang="en-US" altLang="en-US" b="1" smtClean="0"/>
              <a:t> areas</a:t>
            </a:r>
            <a:r>
              <a:rPr lang="en-US" altLang="en-US" b="1" smtClean="0">
                <a:solidFill>
                  <a:srgbClr val="800000"/>
                </a:solidFill>
              </a:rPr>
              <a:t> – center, heart; relates to scale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000" b="1" smtClean="0">
                <a:solidFill>
                  <a:srgbClr val="800000"/>
                </a:solidFill>
              </a:rPr>
              <a:t>state – natl. heartland: lrgst. pop. cluster, most productive region, greatest centrality, may contain the capital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sz="3000" b="1" smtClean="0">
                <a:solidFill>
                  <a:srgbClr val="800000"/>
                </a:solidFill>
              </a:rPr>
              <a:t>  (multicore – Nigeria, US)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000" b="1" smtClean="0">
                <a:solidFill>
                  <a:srgbClr val="800000"/>
                </a:solidFill>
              </a:rPr>
              <a:t>Region – several economically strong states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 u="sng" smtClean="0"/>
              <a:t>Capital city</a:t>
            </a:r>
            <a:r>
              <a:rPr lang="en-US" altLang="en-US" b="1" smtClean="0">
                <a:solidFill>
                  <a:srgbClr val="800000"/>
                </a:solidFill>
              </a:rPr>
              <a:t> </a:t>
            </a:r>
            <a:r>
              <a:rPr lang="en-US" altLang="en-US" b="1" smtClean="0"/>
              <a:t>– </a:t>
            </a:r>
            <a:r>
              <a:rPr lang="en-US" altLang="en-US" b="1" smtClean="0">
                <a:solidFill>
                  <a:srgbClr val="800000"/>
                </a:solidFill>
              </a:rPr>
              <a:t>pol. nerve center, seat of gov’t, center of natl. life, &amp; natl. headquarters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 u="sng" smtClean="0"/>
              <a:t>Forward capital</a:t>
            </a:r>
            <a:r>
              <a:rPr lang="en-US" altLang="en-US" b="1" smtClean="0">
                <a:solidFill>
                  <a:srgbClr val="800000"/>
                </a:solidFill>
              </a:rPr>
              <a:t> </a:t>
            </a:r>
            <a:r>
              <a:rPr lang="en-US" altLang="en-US" b="1" smtClean="0"/>
              <a:t>–</a:t>
            </a:r>
            <a:r>
              <a:rPr lang="en-US" altLang="en-US" b="1" smtClean="0">
                <a:solidFill>
                  <a:srgbClr val="800000"/>
                </a:solidFill>
              </a:rPr>
              <a:t> capital city moved for a natl. objective; culture, disputed territory, …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 u="sng" smtClean="0"/>
              <a:t>Primate city</a:t>
            </a:r>
            <a:r>
              <a:rPr lang="en-US" altLang="en-US" b="1" smtClean="0"/>
              <a:t> –</a:t>
            </a:r>
            <a:r>
              <a:rPr lang="en-US" altLang="en-US" b="1" smtClean="0">
                <a:solidFill>
                  <a:srgbClr val="800000"/>
                </a:solidFill>
              </a:rPr>
              <a:t> state’s largest city; most expressive of culture, may be capital: Mexico City, Paris, Jakarta, … (many countries don’t have: e.g. US)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9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9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98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98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 build="p" bldLvl="2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8" r="20836"/>
          <a:stretch>
            <a:fillRect/>
          </a:stretch>
        </p:blipFill>
        <p:spPr bwMode="auto">
          <a:xfrm>
            <a:off x="0" y="0"/>
            <a:ext cx="4267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4191000" y="0"/>
            <a:ext cx="4953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3400" b="1">
                <a:solidFill>
                  <a:srgbClr val="800000"/>
                </a:solidFill>
              </a:rPr>
              <a:t>	</a:t>
            </a:r>
            <a:r>
              <a:rPr lang="en-US" altLang="en-US" sz="3400" b="1"/>
              <a:t>Westphalia</a:t>
            </a:r>
            <a:br>
              <a:rPr lang="en-US" altLang="en-US" sz="3400" b="1"/>
            </a:br>
            <a:endParaRPr lang="en-US" altLang="en-US" sz="3400" b="1"/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3000" b="1">
                <a:solidFill>
                  <a:srgbClr val="800000"/>
                </a:solidFill>
              </a:rPr>
              <a:t>Led to </a:t>
            </a:r>
            <a:r>
              <a:rPr lang="en-US" altLang="en-US" sz="3000" b="1"/>
              <a:t>Colonialism</a:t>
            </a:r>
            <a:r>
              <a:rPr lang="en-US" altLang="en-US" sz="3000" b="1">
                <a:solidFill>
                  <a:srgbClr val="800000"/>
                </a:solidFill>
              </a:rPr>
              <a:t> &amp; the search for </a:t>
            </a:r>
            <a:r>
              <a:rPr lang="en-US" altLang="en-US" sz="3000" b="1"/>
              <a:t>resources</a:t>
            </a:r>
            <a:r>
              <a:rPr lang="en-US" altLang="en-US" sz="3000" b="1">
                <a:solidFill>
                  <a:srgbClr val="800000"/>
                </a:solidFill>
              </a:rPr>
              <a:t>.</a:t>
            </a:r>
            <a:br>
              <a:rPr lang="en-US" altLang="en-US" sz="3000" b="1">
                <a:solidFill>
                  <a:srgbClr val="800000"/>
                </a:solidFill>
              </a:rPr>
            </a:br>
            <a:endParaRPr lang="en-US" altLang="en-US" sz="3000" b="1">
              <a:solidFill>
                <a:srgbClr val="800000"/>
              </a:solidFill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3000" b="1">
                <a:solidFill>
                  <a:srgbClr val="800000"/>
                </a:solidFill>
              </a:rPr>
              <a:t>Colonialism rose from an instable </a:t>
            </a:r>
            <a:r>
              <a:rPr lang="en-US" altLang="en-US" sz="3000" b="1"/>
              <a:t>core</a:t>
            </a:r>
            <a:r>
              <a:rPr lang="en-US" altLang="en-US" sz="3000" b="1">
                <a:solidFill>
                  <a:srgbClr val="800000"/>
                </a:solidFill>
              </a:rPr>
              <a:t> (Europe) – countries sought out colonies to support the mother country. </a:t>
            </a:r>
          </a:p>
          <a:p>
            <a:pPr eaLnBrk="1" hangingPunct="1">
              <a:spcBef>
                <a:spcPct val="20000"/>
              </a:spcBef>
            </a:pPr>
            <a:endParaRPr lang="en-US" altLang="en-US" sz="3400" b="1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build="p" bldLvl="2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3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0"/>
          <a:stretch>
            <a:fillRect/>
          </a:stretch>
        </p:blipFill>
        <p:spPr bwMode="auto">
          <a:xfrm>
            <a:off x="1295400" y="96838"/>
            <a:ext cx="6477000" cy="6115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0" y="621665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>
                <a:solidFill>
                  <a:srgbClr val="800000"/>
                </a:solidFill>
              </a:rPr>
              <a:t>Nigeria: Multi-core state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0" descr="paris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2" b="5116"/>
          <a:stretch>
            <a:fillRect/>
          </a:stretch>
        </p:blipFill>
        <p:spPr bwMode="auto">
          <a:xfrm>
            <a:off x="304800" y="3581400"/>
            <a:ext cx="3505200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0" y="2819400"/>
            <a:ext cx="4038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>
                <a:solidFill>
                  <a:srgbClr val="800000"/>
                </a:solidFill>
              </a:rPr>
              <a:t>Mexico City, Mex.</a:t>
            </a:r>
          </a:p>
        </p:txBody>
      </p:sp>
      <p:pic>
        <p:nvPicPr>
          <p:cNvPr id="40964" name="Picture 5" descr="Mexico%20City-west"/>
          <p:cNvPicPr>
            <a:picLocks noChangeAspect="1" noChangeArrowheads="1"/>
          </p:cNvPicPr>
          <p:nvPr/>
        </p:nvPicPr>
        <p:blipFill>
          <a:blip r:embed="rId3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3429000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7" descr="city_look"/>
          <p:cNvPicPr>
            <a:picLocks noChangeAspect="1" noChangeArrowheads="1"/>
          </p:cNvPicPr>
          <p:nvPr/>
        </p:nvPicPr>
        <p:blipFill>
          <a:blip r:embed="rId4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52400"/>
            <a:ext cx="4648200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6" name="Text Box 8"/>
          <p:cNvSpPr txBox="1">
            <a:spLocks noChangeArrowheads="1"/>
          </p:cNvSpPr>
          <p:nvPr/>
        </p:nvSpPr>
        <p:spPr bwMode="auto">
          <a:xfrm>
            <a:off x="4191000" y="2819400"/>
            <a:ext cx="4343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>
                <a:solidFill>
                  <a:srgbClr val="800000"/>
                </a:solidFill>
              </a:rPr>
              <a:t>Jakarta, Indo.</a:t>
            </a:r>
          </a:p>
        </p:txBody>
      </p:sp>
      <p:sp>
        <p:nvSpPr>
          <p:cNvPr id="40967" name="Text Box 11"/>
          <p:cNvSpPr txBox="1">
            <a:spLocks noChangeArrowheads="1"/>
          </p:cNvSpPr>
          <p:nvPr/>
        </p:nvSpPr>
        <p:spPr bwMode="auto">
          <a:xfrm>
            <a:off x="228600" y="6216650"/>
            <a:ext cx="3657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>
                <a:solidFill>
                  <a:srgbClr val="800000"/>
                </a:solidFill>
              </a:rPr>
              <a:t>Paris, Fr.</a:t>
            </a:r>
          </a:p>
        </p:txBody>
      </p:sp>
      <p:pic>
        <p:nvPicPr>
          <p:cNvPr id="40968" name="Picture 13" descr="ouagadougou-bi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1" b="6799"/>
          <a:stretch>
            <a:fillRect/>
          </a:stretch>
        </p:blipFill>
        <p:spPr bwMode="auto">
          <a:xfrm>
            <a:off x="5181600" y="3505200"/>
            <a:ext cx="22415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9" name="Text Box 14"/>
          <p:cNvSpPr txBox="1">
            <a:spLocks noChangeArrowheads="1"/>
          </p:cNvSpPr>
          <p:nvPr/>
        </p:nvSpPr>
        <p:spPr bwMode="auto">
          <a:xfrm>
            <a:off x="3886200" y="6216650"/>
            <a:ext cx="495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>
                <a:solidFill>
                  <a:srgbClr val="800000"/>
                </a:solidFill>
              </a:rPr>
              <a:t>Ouagadougou, B.F.</a:t>
            </a:r>
          </a:p>
        </p:txBody>
      </p:sp>
      <p:sp>
        <p:nvSpPr>
          <p:cNvPr id="120847" name="Text Box 15"/>
          <p:cNvSpPr txBox="1">
            <a:spLocks noChangeArrowheads="1"/>
          </p:cNvSpPr>
          <p:nvPr/>
        </p:nvSpPr>
        <p:spPr bwMode="auto">
          <a:xfrm rot="-2190539">
            <a:off x="-228600" y="2362200"/>
            <a:ext cx="9128125" cy="143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800" b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PRIMATE CITIES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7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ChangeArrowheads="1"/>
          </p:cNvSpPr>
          <p:nvPr/>
        </p:nvSpPr>
        <p:spPr bwMode="auto">
          <a:xfrm>
            <a:off x="0" y="283845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685800" algn="l"/>
              </a:tabLst>
              <a:defRPr/>
            </a:pPr>
            <a:r>
              <a:rPr lang="en-US" sz="36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Multinationalism on the Map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3"/>
          <p:cNvPicPr>
            <a:picLocks noChangeAspect="1" noChangeArrowheads="1"/>
          </p:cNvPicPr>
          <p:nvPr/>
        </p:nvPicPr>
        <p:blipFill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4"/>
          <a:stretch>
            <a:fillRect/>
          </a:stretch>
        </p:blipFill>
        <p:spPr bwMode="auto">
          <a:xfrm>
            <a:off x="0" y="0"/>
            <a:ext cx="4489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3" name="Rectangle 3"/>
          <p:cNvSpPr>
            <a:spLocks noChangeArrowheads="1"/>
          </p:cNvSpPr>
          <p:nvPr/>
        </p:nvSpPr>
        <p:spPr bwMode="auto">
          <a:xfrm>
            <a:off x="4495800" y="0"/>
            <a:ext cx="4648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3400" b="1"/>
              <a:t>Supranationalism: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3200" b="1">
                <a:solidFill>
                  <a:srgbClr val="800000"/>
                </a:solidFill>
              </a:rPr>
              <a:t>Venture involving three or more states for </a:t>
            </a:r>
            <a:r>
              <a:rPr lang="en-US" altLang="en-US" sz="3200" b="1" u="sng">
                <a:solidFill>
                  <a:srgbClr val="800000"/>
                </a:solidFill>
              </a:rPr>
              <a:t>political</a:t>
            </a:r>
            <a:r>
              <a:rPr lang="en-US" altLang="en-US" sz="3200" b="1">
                <a:solidFill>
                  <a:srgbClr val="800000"/>
                </a:solidFill>
              </a:rPr>
              <a:t> (UN), </a:t>
            </a:r>
            <a:r>
              <a:rPr lang="en-US" altLang="en-US" sz="3200" b="1" u="sng">
                <a:solidFill>
                  <a:srgbClr val="800000"/>
                </a:solidFill>
              </a:rPr>
              <a:t>economic</a:t>
            </a:r>
            <a:r>
              <a:rPr lang="en-US" altLang="en-US" sz="3200" b="1">
                <a:solidFill>
                  <a:srgbClr val="800000"/>
                </a:solidFill>
              </a:rPr>
              <a:t> (EU), </a:t>
            </a:r>
            <a:r>
              <a:rPr lang="en-US" altLang="en-US" sz="3200" b="1" u="sng">
                <a:solidFill>
                  <a:srgbClr val="800000"/>
                </a:solidFill>
              </a:rPr>
              <a:t>military</a:t>
            </a:r>
            <a:r>
              <a:rPr lang="en-US" altLang="en-US" sz="3200" b="1">
                <a:solidFill>
                  <a:srgbClr val="800000"/>
                </a:solidFill>
              </a:rPr>
              <a:t> (NATO) and/or </a:t>
            </a:r>
            <a:r>
              <a:rPr lang="en-US" altLang="en-US" sz="3200" b="1" u="sng">
                <a:solidFill>
                  <a:srgbClr val="800000"/>
                </a:solidFill>
              </a:rPr>
              <a:t>cultural</a:t>
            </a:r>
            <a:r>
              <a:rPr lang="en-US" altLang="en-US" sz="3200" b="1">
                <a:solidFill>
                  <a:srgbClr val="800000"/>
                </a:solidFill>
              </a:rPr>
              <a:t> (African Union) AU objectives.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build="p" bldLvl="2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ChangeArrowheads="1"/>
          </p:cNvSpPr>
          <p:nvPr/>
        </p:nvSpPr>
        <p:spPr bwMode="auto">
          <a:xfrm>
            <a:off x="457200" y="381000"/>
            <a:ext cx="8001000" cy="344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u="sng" dirty="0">
                <a:latin typeface="Arial" charset="0"/>
              </a:rPr>
              <a:t>United Nations</a:t>
            </a:r>
            <a:r>
              <a:rPr lang="en-US" sz="3200" b="1" dirty="0">
                <a:latin typeface="Arial" charset="0"/>
              </a:rPr>
              <a:t> –</a:t>
            </a:r>
            <a:r>
              <a:rPr lang="en-US" sz="3200" b="1" dirty="0">
                <a:solidFill>
                  <a:srgbClr val="800000"/>
                </a:solidFill>
                <a:latin typeface="Arial" charset="0"/>
              </a:rPr>
              <a:t> established after WWII (much more successful than the League of Nations); </a:t>
            </a:r>
            <a:r>
              <a:rPr lang="en-US" sz="3200" b="1" u="sng" dirty="0">
                <a:solidFill>
                  <a:srgbClr val="800000"/>
                </a:solidFill>
                <a:latin typeface="Arial" charset="0"/>
              </a:rPr>
              <a:t>193</a:t>
            </a:r>
            <a:r>
              <a:rPr lang="en-US" sz="3200" b="1" dirty="0">
                <a:solidFill>
                  <a:srgbClr val="800000"/>
                </a:solidFill>
                <a:latin typeface="Arial" charset="0"/>
              </a:rPr>
              <a:t> members &amp; many</a:t>
            </a:r>
          </a:p>
          <a:p>
            <a:pPr>
              <a:defRPr/>
            </a:pPr>
            <a:r>
              <a:rPr lang="en-US" sz="3200" b="1" i="1" u="sng" dirty="0">
                <a:solidFill>
                  <a:srgbClr val="800000"/>
                </a:solidFill>
                <a:latin typeface="Arial" charset="0"/>
              </a:rPr>
              <a:t>sub-groups</a:t>
            </a:r>
            <a:r>
              <a:rPr lang="en-US" sz="3200" b="1" u="sng" dirty="0">
                <a:solidFill>
                  <a:srgbClr val="800000"/>
                </a:solidFill>
                <a:latin typeface="Arial" charset="0"/>
              </a:rPr>
              <a:t> </a:t>
            </a:r>
            <a:r>
              <a:rPr lang="en-US" sz="3200" b="1" dirty="0">
                <a:solidFill>
                  <a:srgbClr val="800000"/>
                </a:solidFill>
                <a:latin typeface="Arial" charset="0"/>
              </a:rPr>
              <a:t>                   </a:t>
            </a:r>
            <a:r>
              <a:rPr lang="en-US" sz="1000" b="1" dirty="0">
                <a:solidFill>
                  <a:srgbClr val="800000"/>
                </a:solidFill>
                <a:latin typeface="Arial" charset="0"/>
              </a:rPr>
              <a:t>(192-Montenegro 193-S. Sudan)</a:t>
            </a:r>
            <a:endParaRPr lang="en-US" sz="3200" b="1" dirty="0">
              <a:solidFill>
                <a:srgbClr val="800000"/>
              </a:solidFill>
              <a:latin typeface="Arial" charset="0"/>
            </a:endParaRPr>
          </a:p>
          <a:p>
            <a:pPr marL="914400" lvl="1" indent="-457200">
              <a:buFont typeface="Arial" charset="0"/>
              <a:buChar char="•"/>
              <a:defRPr/>
            </a:pPr>
            <a:r>
              <a:rPr lang="en-US" sz="3000" b="1" i="1" dirty="0">
                <a:solidFill>
                  <a:srgbClr val="800000"/>
                </a:solidFill>
                <a:latin typeface="Arial" charset="0"/>
              </a:rPr>
              <a:t>Not a world gov’t, no standing army</a:t>
            </a:r>
          </a:p>
          <a:p>
            <a:pPr marL="914400" lvl="1" indent="-457200">
              <a:buFont typeface="Arial" charset="0"/>
              <a:buChar char="•"/>
              <a:defRPr/>
            </a:pPr>
            <a:r>
              <a:rPr lang="en-US" sz="3000" b="1" dirty="0">
                <a:solidFill>
                  <a:srgbClr val="800000"/>
                </a:solidFill>
                <a:latin typeface="Arial" charset="0"/>
              </a:rPr>
              <a:t> UNPO – unrepresented people </a:t>
            </a:r>
          </a:p>
          <a:p>
            <a:pPr lvl="1">
              <a:defRPr/>
            </a:pPr>
            <a:r>
              <a:rPr lang="en-US" sz="3000" b="1" dirty="0">
                <a:solidFill>
                  <a:srgbClr val="800000"/>
                </a:solidFill>
                <a:latin typeface="Arial" charset="0"/>
              </a:rPr>
              <a:t>         (+/-51 members)</a:t>
            </a:r>
          </a:p>
        </p:txBody>
      </p:sp>
      <p:sp>
        <p:nvSpPr>
          <p:cNvPr id="44035" name="Rectangle 1"/>
          <p:cNvSpPr>
            <a:spLocks noChangeArrowheads="1"/>
          </p:cNvSpPr>
          <p:nvPr/>
        </p:nvSpPr>
        <p:spPr bwMode="auto">
          <a:xfrm>
            <a:off x="425450" y="4038600"/>
            <a:ext cx="8196263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 i="1" u="sng"/>
              <a:t>Benelux</a:t>
            </a:r>
            <a:r>
              <a:rPr lang="en-US" altLang="en-US" sz="3200" b="1">
                <a:solidFill>
                  <a:srgbClr val="800000"/>
                </a:solidFill>
              </a:rPr>
              <a:t> – first multinational union; no tariffs, quotas, licenses; joined/became EEC later and eventually the EU</a:t>
            </a:r>
          </a:p>
          <a:p>
            <a:pPr eaLnBrk="1" hangingPunct="1"/>
            <a:endParaRPr lang="en-US" altLang="en-US" sz="3200" b="1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r>
              <a:rPr lang="en-US" altLang="en-US" b="1" smtClean="0">
                <a:solidFill>
                  <a:srgbClr val="800000"/>
                </a:solidFill>
              </a:rPr>
              <a:t>European Supranationalism</a:t>
            </a:r>
          </a:p>
          <a:p>
            <a:pPr lvl="1" eaLnBrk="1" hangingPunct="1"/>
            <a:r>
              <a:rPr lang="en-US" altLang="en-US" b="1" smtClean="0"/>
              <a:t>EU –</a:t>
            </a:r>
            <a:r>
              <a:rPr lang="en-US" altLang="en-US" b="1" smtClean="0">
                <a:solidFill>
                  <a:srgbClr val="800000"/>
                </a:solidFill>
              </a:rPr>
              <a:t> Began as the Common Market (1958: economic), became European Community (1986: econ/political), European Union (1992: 12/15 members have adopted the Euro)</a:t>
            </a:r>
          </a:p>
          <a:p>
            <a:pPr lvl="1" eaLnBrk="1" hangingPunct="1"/>
            <a:r>
              <a:rPr lang="en-US" altLang="en-US" b="1" smtClean="0">
                <a:solidFill>
                  <a:srgbClr val="800000"/>
                </a:solidFill>
              </a:rPr>
              <a:t>EU is far from a </a:t>
            </a:r>
            <a:r>
              <a:rPr lang="en-US" altLang="en-US" b="1" i="1" smtClean="0">
                <a:solidFill>
                  <a:srgbClr val="800000"/>
                </a:solidFill>
              </a:rPr>
              <a:t>U.S. of Europe</a:t>
            </a:r>
            <a:r>
              <a:rPr lang="en-US" altLang="en-US" b="1" smtClean="0">
                <a:solidFill>
                  <a:srgbClr val="800000"/>
                </a:solidFill>
              </a:rPr>
              <a:t> – issues w/ balance of power (Germany), new applicants (Turkey – Muslim, weaker economy), …</a:t>
            </a:r>
          </a:p>
          <a:p>
            <a:pPr eaLnBrk="1" hangingPunct="1"/>
            <a:r>
              <a:rPr lang="en-US" altLang="en-US" b="1" smtClean="0">
                <a:solidFill>
                  <a:srgbClr val="800000"/>
                </a:solidFill>
              </a:rPr>
              <a:t>Other Examples - Economic</a:t>
            </a:r>
          </a:p>
          <a:p>
            <a:pPr lvl="1" eaLnBrk="1" hangingPunct="1"/>
            <a:r>
              <a:rPr lang="en-US" altLang="en-US" b="1" smtClean="0"/>
              <a:t>NAFTA –</a:t>
            </a:r>
            <a:r>
              <a:rPr lang="en-US" altLang="en-US" b="1" smtClean="0">
                <a:solidFill>
                  <a:srgbClr val="800000"/>
                </a:solidFill>
              </a:rPr>
              <a:t> U.S., Canada, Mexico</a:t>
            </a:r>
          </a:p>
          <a:p>
            <a:pPr lvl="1" eaLnBrk="1" hangingPunct="1"/>
            <a:r>
              <a:rPr lang="en-US" altLang="en-US" b="1" smtClean="0"/>
              <a:t>MERCOSUR –</a:t>
            </a:r>
            <a:r>
              <a:rPr lang="en-US" altLang="en-US" b="1" smtClean="0">
                <a:solidFill>
                  <a:srgbClr val="800000"/>
                </a:solidFill>
              </a:rPr>
              <a:t> Southern Cone Comm. Mkt.</a:t>
            </a:r>
          </a:p>
          <a:p>
            <a:pPr lvl="1" eaLnBrk="1" hangingPunct="1"/>
            <a:r>
              <a:rPr lang="en-US" altLang="en-US" b="1" smtClean="0"/>
              <a:t>CIS –</a:t>
            </a:r>
            <a:r>
              <a:rPr lang="en-US" altLang="en-US" b="1" smtClean="0">
                <a:solidFill>
                  <a:srgbClr val="800000"/>
                </a:solidFill>
              </a:rPr>
              <a:t> Commonwealth of Independent States</a:t>
            </a:r>
          </a:p>
          <a:p>
            <a:pPr lvl="1" eaLnBrk="1" hangingPunct="1"/>
            <a:r>
              <a:rPr lang="en-US" altLang="en-US" b="1" smtClean="0"/>
              <a:t>ECOWAS –</a:t>
            </a:r>
            <a:r>
              <a:rPr lang="en-US" altLang="en-US" b="1" smtClean="0">
                <a:solidFill>
                  <a:srgbClr val="800000"/>
                </a:solidFill>
              </a:rPr>
              <a:t> Econ. Comm. of W. Afr. States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6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69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6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6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69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69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 build="p" bldLvl="2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6038"/>
            <a:ext cx="9601200" cy="444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6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9" name="Slide" r:id="rId3" imgW="4548188" imgH="3409950" progId="PowerPoint.Slide.8">
                  <p:embed/>
                </p:oleObj>
              </mc:Choice>
              <mc:Fallback>
                <p:oleObj name="Slide" r:id="rId3" imgW="4548188" imgH="3409950" progId="PowerPoint.Slide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lvl="1" eaLnBrk="1" hangingPunct="1">
              <a:buFontTx/>
              <a:buNone/>
              <a:defRPr/>
            </a:pPr>
            <a:endParaRPr lang="en-US" sz="3200" b="1" i="1" dirty="0" smtClean="0"/>
          </a:p>
          <a:p>
            <a:pPr lvl="1" eaLnBrk="1" hangingPunct="1">
              <a:buFontTx/>
              <a:buNone/>
              <a:defRPr/>
            </a:pPr>
            <a:r>
              <a:rPr lang="en-US" sz="3200" b="1" i="1" dirty="0" smtClean="0"/>
              <a:t>The Law of the Sea: Maritime boundaries</a:t>
            </a:r>
          </a:p>
          <a:p>
            <a:pPr lvl="1" eaLnBrk="1" hangingPunct="1">
              <a:buFontTx/>
              <a:buNone/>
              <a:defRPr/>
            </a:pPr>
            <a:endParaRPr lang="en-US" sz="3200" b="1" i="1" dirty="0" smtClean="0"/>
          </a:p>
          <a:p>
            <a:pPr lvl="1" eaLnBrk="1" hangingPunct="1">
              <a:buFontTx/>
              <a:buNone/>
              <a:defRPr/>
            </a:pPr>
            <a:r>
              <a:rPr lang="en-US" b="1" u="sng" dirty="0" smtClean="0"/>
              <a:t>Truman Proclamation</a:t>
            </a:r>
            <a:r>
              <a:rPr lang="en-US" b="1" dirty="0" smtClean="0">
                <a:solidFill>
                  <a:srgbClr val="800000"/>
                </a:solidFill>
              </a:rPr>
              <a:t> (1945) – had claimed natural resources up to continental shelf</a:t>
            </a:r>
          </a:p>
          <a:p>
            <a:pPr lvl="1" eaLnBrk="1" hangingPunct="1">
              <a:defRPr/>
            </a:pPr>
            <a:r>
              <a:rPr lang="en-US" b="1" u="sng" dirty="0" smtClean="0"/>
              <a:t>Argentina</a:t>
            </a:r>
            <a:r>
              <a:rPr lang="en-US" b="1" dirty="0" smtClean="0">
                <a:solidFill>
                  <a:srgbClr val="800000"/>
                </a:solidFill>
              </a:rPr>
              <a:t> (in 1946) – claimed water above</a:t>
            </a:r>
          </a:p>
          <a:p>
            <a:pPr marL="457200" lvl="1" indent="0" eaLnBrk="1" hangingPunct="1">
              <a:buFontTx/>
              <a:buNone/>
              <a:defRPr/>
            </a:pPr>
            <a:endParaRPr lang="en-US" b="1" dirty="0" smtClean="0">
              <a:solidFill>
                <a:srgbClr val="800000"/>
              </a:solidFill>
            </a:endParaRPr>
          </a:p>
          <a:p>
            <a:pPr lvl="1" eaLnBrk="1" hangingPunct="1">
              <a:buFontTx/>
              <a:buNone/>
              <a:defRPr/>
            </a:pPr>
            <a:r>
              <a:rPr lang="en-US" b="1" u="sng" dirty="0" smtClean="0"/>
              <a:t>UNCLOS</a:t>
            </a:r>
            <a:r>
              <a:rPr lang="en-US" b="1" dirty="0" smtClean="0">
                <a:solidFill>
                  <a:srgbClr val="800000"/>
                </a:solidFill>
              </a:rPr>
              <a:t> (UN Convention on Law of Sea) – signed by 157 states (not US) in 1982; territorial sea up to 12 naut. miles, </a:t>
            </a:r>
            <a:r>
              <a:rPr lang="en-US" b="1" dirty="0" smtClean="0"/>
              <a:t>EEZ</a:t>
            </a:r>
            <a:r>
              <a:rPr lang="en-US" b="1" dirty="0" smtClean="0">
                <a:solidFill>
                  <a:srgbClr val="800000"/>
                </a:solidFill>
              </a:rPr>
              <a:t> (Exclusive Econ. Zone) up to 200 naut. miles (rights to nat. resources up to cont. shelf)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0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0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build="p" bldLvl="2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ChangeArrowheads="1"/>
          </p:cNvSpPr>
          <p:nvPr/>
        </p:nvSpPr>
        <p:spPr bwMode="auto">
          <a:xfrm>
            <a:off x="2057400" y="1409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49155" name="Picture 2" descr="Map of potential areas of an extended continental shelf. Click image for transcription.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610600" cy="630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457200" y="5334000"/>
            <a:ext cx="8382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0" y="4979988"/>
            <a:ext cx="9144000" cy="1878012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The areas shown in </a:t>
            </a:r>
            <a:r>
              <a:rPr lang="en-US" altLang="en-US">
                <a:solidFill>
                  <a:srgbClr val="0000FF"/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blue</a:t>
            </a:r>
            <a:r>
              <a:rPr lang="en-US" altLang="en-US"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are potential areas of an extended continental shelf beyond the 200 nautical mile limit (</a:t>
            </a:r>
            <a:r>
              <a:rPr lang="en-US" altLang="en-US">
                <a:solidFill>
                  <a:srgbClr val="FF0000"/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red</a:t>
            </a:r>
            <a:r>
              <a:rPr lang="en-US" altLang="en-US"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) Exclusive Economic Zone. </a:t>
            </a:r>
            <a:endParaRPr lang="en-US" altLang="en-US">
              <a:latin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en-US">
                <a:latin typeface="Arial Unicode MS" panose="020B0604020202020204" pitchFamily="34" charset="-128"/>
              </a:rPr>
              <a:t>Map showing 200 nautical mile limit boundaries (in </a:t>
            </a:r>
            <a:r>
              <a:rPr lang="en-US" altLang="en-US">
                <a:solidFill>
                  <a:srgbClr val="FF0000"/>
                </a:solidFill>
                <a:latin typeface="Arial Unicode MS" panose="020B0604020202020204" pitchFamily="34" charset="-128"/>
              </a:rPr>
              <a:t>red</a:t>
            </a:r>
            <a:r>
              <a:rPr lang="en-US" altLang="en-US">
                <a:latin typeface="Arial Unicode MS" panose="020B0604020202020204" pitchFamily="34" charset="-128"/>
              </a:rPr>
              <a:t>) from coastal base-lines and potential areas of extended continental shelf (in </a:t>
            </a:r>
            <a:r>
              <a:rPr lang="en-US" altLang="en-US">
                <a:solidFill>
                  <a:srgbClr val="0000FF"/>
                </a:solidFill>
                <a:latin typeface="Arial Unicode MS" panose="020B0604020202020204" pitchFamily="34" charset="-128"/>
              </a:rPr>
              <a:t>blue</a:t>
            </a:r>
            <a:r>
              <a:rPr lang="en-US" altLang="en-US">
                <a:latin typeface="Arial Unicode MS" panose="020B0604020202020204" pitchFamily="34" charset="-128"/>
              </a:rPr>
              <a:t>) based on parameters set by the United Nations Convention on the Law of the Sea,. Article 76. These are potential boundaries, used here as a guide, and are in no way to be definitive or final. 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pPr eaLnBrk="1" hangingPunct="1"/>
            <a:endParaRPr lang="en-US" altLang="en-US" sz="3600" smtClean="0">
              <a:solidFill>
                <a:schemeClr val="tx1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90600"/>
            <a:ext cx="8686800" cy="12954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en-US" smtClean="0"/>
          </a:p>
        </p:txBody>
      </p:sp>
      <p:pic>
        <p:nvPicPr>
          <p:cNvPr id="6148" name="Picture 4" descr="fig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9144000" cy="435768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5715000" y="0"/>
            <a:ext cx="34290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3400" b="1"/>
              <a:t>Median-line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3400" b="1"/>
              <a:t>Principle: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3000" b="1">
                <a:solidFill>
                  <a:srgbClr val="800000"/>
                </a:solidFill>
              </a:rPr>
              <a:t>Drawing a boundary midway b/w two</a:t>
            </a:r>
            <a:r>
              <a:rPr lang="en-US" altLang="en-US" sz="3200" b="1">
                <a:solidFill>
                  <a:srgbClr val="800000"/>
                </a:solidFill>
              </a:rPr>
              <a:t> states’ coasts when terr. sea or EEZ conflict</a:t>
            </a:r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0" y="5562600"/>
            <a:ext cx="91440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3200" b="1"/>
              <a:t>South China Sea</a:t>
            </a:r>
            <a:r>
              <a:rPr lang="en-US" altLang="en-US" sz="3200" b="1">
                <a:solidFill>
                  <a:srgbClr val="800000"/>
                </a:solidFill>
              </a:rPr>
              <a:t> – area of major disputes; Spratly Is. (rich in oil, claimed by six states</a:t>
            </a:r>
          </a:p>
        </p:txBody>
      </p:sp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5257800" cy="555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 bldLvl="2" autoUpdateAnimBg="0"/>
      <p:bldP spid="101380" grpId="0" build="p" bldLvl="2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3400" b="1"/>
              <a:t>More changes/What’s next?: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en-US" altLang="en-US" sz="3000" b="1"/>
              <a:t>Growing influence of </a:t>
            </a:r>
            <a:r>
              <a:rPr lang="en-US" altLang="en-US" sz="3000" b="1" i="1"/>
              <a:t>religion</a:t>
            </a:r>
            <a:r>
              <a:rPr lang="en-US" altLang="en-US" sz="3000" b="1"/>
              <a:t> –</a:t>
            </a:r>
            <a:r>
              <a:rPr lang="en-US" altLang="en-US" sz="3000" b="1">
                <a:solidFill>
                  <a:srgbClr val="800000"/>
                </a:solidFill>
              </a:rPr>
              <a:t> religious fundamentalism vs. secularism, stereotypes (Islamic world vs. Judeo-Christian world)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en-US" altLang="en-US" sz="3000" b="1"/>
              <a:t>Antiquated </a:t>
            </a:r>
            <a:r>
              <a:rPr lang="en-US" altLang="en-US" sz="3000" b="1" i="1"/>
              <a:t>boundary</a:t>
            </a:r>
            <a:r>
              <a:rPr lang="en-US" altLang="en-US" sz="3000" b="1"/>
              <a:t> framework</a:t>
            </a:r>
            <a:r>
              <a:rPr lang="en-US" altLang="en-US" sz="3000" b="1">
                <a:solidFill>
                  <a:srgbClr val="800000"/>
                </a:solidFill>
              </a:rPr>
              <a:t> – 21</a:t>
            </a:r>
            <a:r>
              <a:rPr lang="en-US" altLang="en-US" sz="3000" b="1" baseline="30000">
                <a:solidFill>
                  <a:srgbClr val="800000"/>
                </a:solidFill>
              </a:rPr>
              <a:t>st</a:t>
            </a:r>
            <a:r>
              <a:rPr lang="en-US" altLang="en-US" sz="3000" b="1">
                <a:solidFill>
                  <a:srgbClr val="800000"/>
                </a:solidFill>
              </a:rPr>
              <a:t> c. world w/ 19</a:t>
            </a:r>
            <a:r>
              <a:rPr lang="en-US" altLang="en-US" sz="3000" b="1" baseline="30000">
                <a:solidFill>
                  <a:srgbClr val="800000"/>
                </a:solidFill>
              </a:rPr>
              <a:t>th</a:t>
            </a:r>
            <a:r>
              <a:rPr lang="en-US" altLang="en-US" sz="3000" b="1">
                <a:solidFill>
                  <a:srgbClr val="800000"/>
                </a:solidFill>
              </a:rPr>
              <a:t> c. borders (most devolving movements occur in periphery of states)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en-US" altLang="en-US" sz="3000" b="1"/>
              <a:t>Rise of </a:t>
            </a:r>
            <a:r>
              <a:rPr lang="en-US" altLang="en-US" sz="3000" b="1" i="1"/>
              <a:t>terrorism</a:t>
            </a:r>
            <a:r>
              <a:rPr lang="en-US" altLang="en-US" sz="3000" b="1">
                <a:solidFill>
                  <a:srgbClr val="800000"/>
                </a:solidFill>
              </a:rPr>
              <a:t> – superpowers supplied allies w/ weapons during Cold War; increasing threat of nations w/ nukes, chemical &amp; biological weapons, suicide missions = potential to unite or divide world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5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5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 build="p" bldLvl="2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 eaLnBrk="1" hangingPunct="1"/>
            <a:r>
              <a:rPr lang="en-US" altLang="en-US" smtClean="0"/>
              <a:t>state- a politically organized territory.</a:t>
            </a:r>
            <a:br>
              <a:rPr lang="en-US" altLang="en-US" smtClean="0"/>
            </a:br>
            <a:r>
              <a:rPr lang="en-US" altLang="en-US" sz="3600" b="1" smtClean="0">
                <a:solidFill>
                  <a:srgbClr val="800000"/>
                </a:solidFill>
              </a:rPr>
              <a:t>3 requirements:</a:t>
            </a:r>
            <a:r>
              <a:rPr lang="en-US" altLang="en-US" sz="3600" smtClean="0">
                <a:solidFill>
                  <a:srgbClr val="800000"/>
                </a:solidFill>
              </a:rPr>
              <a:t>  </a:t>
            </a:r>
            <a:br>
              <a:rPr lang="en-US" altLang="en-US" sz="3600" smtClean="0">
                <a:solidFill>
                  <a:srgbClr val="800000"/>
                </a:solidFill>
              </a:rPr>
            </a:br>
            <a:r>
              <a:rPr lang="en-US" altLang="en-US" sz="3600" smtClean="0">
                <a:solidFill>
                  <a:srgbClr val="800000"/>
                </a:solidFill>
              </a:rPr>
              <a:t>1= gov./people </a:t>
            </a:r>
            <a:br>
              <a:rPr lang="en-US" altLang="en-US" sz="3600" smtClean="0">
                <a:solidFill>
                  <a:srgbClr val="800000"/>
                </a:solidFill>
              </a:rPr>
            </a:br>
            <a:r>
              <a:rPr lang="en-US" altLang="en-US" sz="3600" smtClean="0">
                <a:solidFill>
                  <a:srgbClr val="800000"/>
                </a:solidFill>
              </a:rPr>
              <a:t>2= land/boundaries </a:t>
            </a:r>
            <a:br>
              <a:rPr lang="en-US" altLang="en-US" sz="3600" smtClean="0">
                <a:solidFill>
                  <a:srgbClr val="800000"/>
                </a:solidFill>
              </a:rPr>
            </a:br>
            <a:r>
              <a:rPr lang="en-US" altLang="en-US" sz="3600" smtClean="0">
                <a:solidFill>
                  <a:srgbClr val="800000"/>
                </a:solidFill>
              </a:rPr>
              <a:t>3= recognition</a:t>
            </a:r>
            <a:br>
              <a:rPr lang="en-US" altLang="en-US" sz="3600" smtClean="0">
                <a:solidFill>
                  <a:srgbClr val="800000"/>
                </a:solidFill>
              </a:rPr>
            </a:br>
            <a:r>
              <a:rPr lang="en-US" altLang="en-US" smtClean="0"/>
              <a:t> </a:t>
            </a:r>
            <a:br>
              <a:rPr lang="en-US" altLang="en-US" smtClean="0"/>
            </a:b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z="3600" b="1" u="sng" smtClean="0">
                <a:solidFill>
                  <a:schemeClr val="tx1"/>
                </a:solidFill>
              </a:rPr>
              <a:t>s</a:t>
            </a:r>
            <a:r>
              <a:rPr lang="en-US" altLang="en-US" sz="3600" b="1" smtClean="0">
                <a:solidFill>
                  <a:schemeClr val="tx1"/>
                </a:solidFill>
              </a:rPr>
              <a:t>tate= country	</a:t>
            </a:r>
            <a:r>
              <a:rPr lang="en-US" altLang="en-US" sz="3600" b="1" u="sng" smtClean="0">
                <a:solidFill>
                  <a:schemeClr val="tx1"/>
                </a:solidFill>
              </a:rPr>
              <a:t>S</a:t>
            </a:r>
            <a:r>
              <a:rPr lang="en-US" altLang="en-US" sz="3600" b="1" smtClean="0">
                <a:solidFill>
                  <a:schemeClr val="tx1"/>
                </a:solidFill>
              </a:rPr>
              <a:t>tate- internal division</a:t>
            </a:r>
            <a:endParaRPr lang="en-US" alt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086600"/>
          </a:xfrm>
        </p:spPr>
        <p:txBody>
          <a:bodyPr/>
          <a:lstStyle/>
          <a:p>
            <a:pPr algn="l" eaLnBrk="1" hangingPunct="1"/>
            <a:r>
              <a:rPr lang="en-US" altLang="en-US" sz="3500" b="1" u="sng" smtClean="0">
                <a:latin typeface="Tahoma" panose="020B0604030504040204" pitchFamily="34" charset="0"/>
              </a:rPr>
              <a:t/>
            </a:r>
            <a:br>
              <a:rPr lang="en-US" altLang="en-US" sz="3500" b="1" u="sng" smtClean="0">
                <a:latin typeface="Tahoma" panose="020B0604030504040204" pitchFamily="34" charset="0"/>
              </a:rPr>
            </a:br>
            <a:r>
              <a:rPr lang="en-US" altLang="en-US" sz="3500" b="1" u="sng" smtClean="0">
                <a:latin typeface="Tahoma" panose="020B0604030504040204" pitchFamily="34" charset="0"/>
              </a:rPr>
              <a:t>state:</a:t>
            </a:r>
            <a:r>
              <a:rPr lang="en-US" altLang="en-US" sz="3500" smtClean="0">
                <a:latin typeface="Tahoma" panose="020B0604030504040204" pitchFamily="34" charset="0"/>
              </a:rPr>
              <a:t>  </a:t>
            </a:r>
            <a:br>
              <a:rPr lang="en-US" altLang="en-US" sz="3500" smtClean="0">
                <a:latin typeface="Tahoma" panose="020B0604030504040204" pitchFamily="34" charset="0"/>
              </a:rPr>
            </a:br>
            <a:r>
              <a:rPr lang="en-US" altLang="en-US" sz="3500" smtClean="0">
                <a:latin typeface="Tahoma" panose="020B0604030504040204" pitchFamily="34" charset="0"/>
              </a:rPr>
              <a:t> </a:t>
            </a:r>
            <a:r>
              <a:rPr lang="en-US" altLang="en-US" sz="3500" smtClean="0">
                <a:solidFill>
                  <a:srgbClr val="86002D"/>
                </a:solidFill>
                <a:latin typeface="Tahoma" panose="020B0604030504040204" pitchFamily="34" charset="0"/>
              </a:rPr>
              <a:t>political unit with recognized boundaries and a permanent population; synonym = country.</a:t>
            </a:r>
            <a:r>
              <a:rPr lang="en-US" altLang="en-US" sz="3500" smtClean="0">
                <a:latin typeface="Tahoma" panose="020B0604030504040204" pitchFamily="34" charset="0"/>
              </a:rPr>
              <a:t>  Can be any size ranging from giants like Russia or Canada to microstates like Andorra or Vatican City. </a:t>
            </a:r>
            <a:br>
              <a:rPr lang="en-US" altLang="en-US" sz="3500" smtClean="0">
                <a:latin typeface="Tahoma" panose="020B0604030504040204" pitchFamily="34" charset="0"/>
              </a:rPr>
            </a:br>
            <a:r>
              <a:rPr lang="en-US" altLang="en-US" sz="3500" smtClean="0">
                <a:latin typeface="Tahoma" panose="020B0604030504040204" pitchFamily="34" charset="0"/>
              </a:rPr>
              <a:t/>
            </a:r>
            <a:br>
              <a:rPr lang="en-US" altLang="en-US" sz="3500" smtClean="0">
                <a:latin typeface="Tahoma" panose="020B0604030504040204" pitchFamily="34" charset="0"/>
              </a:rPr>
            </a:br>
            <a:r>
              <a:rPr lang="en-US" altLang="en-US" sz="3500" smtClean="0">
                <a:latin typeface="Tahoma" panose="020B0604030504040204" pitchFamily="34" charset="0"/>
              </a:rPr>
              <a:t>Can be ethnically uniform, as in a </a:t>
            </a:r>
            <a:br>
              <a:rPr lang="en-US" altLang="en-US" sz="3500" smtClean="0">
                <a:latin typeface="Tahoma" panose="020B0604030504040204" pitchFamily="34" charset="0"/>
              </a:rPr>
            </a:br>
            <a:r>
              <a:rPr lang="en-US" altLang="en-US" sz="3500" i="1" u="sng" smtClean="0">
                <a:latin typeface="Tahoma" panose="020B0604030504040204" pitchFamily="34" charset="0"/>
              </a:rPr>
              <a:t>nation-state</a:t>
            </a:r>
            <a:r>
              <a:rPr lang="en-US" altLang="en-US" sz="3500" smtClean="0">
                <a:latin typeface="Tahoma" panose="020B0604030504040204" pitchFamily="34" charset="0"/>
              </a:rPr>
              <a:t> (Iceland or Japan) or it can be ethnically diverse, as in a </a:t>
            </a:r>
            <a:r>
              <a:rPr lang="en-US" altLang="en-US" sz="3500" i="1" u="sng" smtClean="0">
                <a:latin typeface="Tahoma" panose="020B0604030504040204" pitchFamily="34" charset="0"/>
              </a:rPr>
              <a:t>multi-nation state</a:t>
            </a:r>
            <a:r>
              <a:rPr lang="en-US" altLang="en-US" sz="3500" u="sng" smtClean="0">
                <a:latin typeface="Tahoma" panose="020B0604030504040204" pitchFamily="34" charset="0"/>
              </a:rPr>
              <a:t> </a:t>
            </a:r>
            <a:r>
              <a:rPr lang="en-US" altLang="en-US" sz="3500" smtClean="0">
                <a:latin typeface="Tahoma" panose="020B0604030504040204" pitchFamily="34" charset="0"/>
              </a:rPr>
              <a:t>(United States or India) </a:t>
            </a:r>
            <a:br>
              <a:rPr lang="en-US" altLang="en-US" sz="3500" smtClean="0">
                <a:latin typeface="Tahoma" panose="020B0604030504040204" pitchFamily="34" charset="0"/>
              </a:rPr>
            </a:br>
            <a:r>
              <a:rPr lang="en-US" altLang="en-US" sz="1200" smtClean="0">
                <a:latin typeface="Tahoma" panose="020B0604030504040204" pitchFamily="34" charset="0"/>
              </a:rPr>
              <a:t/>
            </a:r>
            <a:br>
              <a:rPr lang="en-US" altLang="en-US" sz="1200" smtClean="0">
                <a:latin typeface="Tahoma" panose="020B0604030504040204" pitchFamily="34" charset="0"/>
              </a:rPr>
            </a:br>
            <a:r>
              <a:rPr lang="en-US" altLang="en-US" sz="3500" smtClean="0">
                <a:latin typeface="Tahoma" panose="020B0604030504040204" pitchFamily="34" charset="0"/>
              </a:rPr>
              <a:t/>
            </a:r>
            <a:br>
              <a:rPr lang="en-US" altLang="en-US" sz="3500" smtClean="0">
                <a:latin typeface="Tahoma" panose="020B0604030504040204" pitchFamily="34" charset="0"/>
              </a:rPr>
            </a:br>
            <a:r>
              <a:rPr lang="en-US" altLang="en-US" sz="2000" smtClean="0">
                <a:latin typeface="Tahoma" panose="020B0604030504040204" pitchFamily="34" charset="0"/>
              </a:rPr>
              <a:t>   </a:t>
            </a:r>
            <a:br>
              <a:rPr lang="en-US" altLang="en-US" sz="2000" smtClean="0">
                <a:latin typeface="Tahoma" panose="020B0604030504040204" pitchFamily="34" charset="0"/>
              </a:rPr>
            </a:br>
            <a:r>
              <a:rPr lang="en-US" altLang="en-US" sz="2000" smtClean="0">
                <a:latin typeface="Tahoma" panose="020B0604030504040204" pitchFamily="34" charset="0"/>
              </a:rPr>
              <a:t> </a:t>
            </a:r>
            <a:br>
              <a:rPr lang="en-US" altLang="en-US" sz="2000" smtClean="0">
                <a:latin typeface="Tahoma" panose="020B0604030504040204" pitchFamily="34" charset="0"/>
              </a:rPr>
            </a:br>
            <a:endParaRPr lang="en-US" altLang="en-US" sz="2000" smtClean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600" b="1" smtClean="0">
                <a:solidFill>
                  <a:schemeClr val="tx1"/>
                </a:solidFill>
              </a:rPr>
              <a:t>Multinational state</a:t>
            </a:r>
          </a:p>
        </p:txBody>
      </p:sp>
      <p:pic>
        <p:nvPicPr>
          <p:cNvPr id="9219" name="Picture 3" descr="fig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066800"/>
            <a:ext cx="72390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81000" y="1676400"/>
            <a:ext cx="1600200" cy="222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latin typeface="Franklin Gothic Medium" panose="020B0603020102020204" pitchFamily="34" charset="0"/>
              </a:rPr>
              <a:t>A state with more than one nation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763000" cy="6858000"/>
          </a:xfrm>
        </p:spPr>
        <p:txBody>
          <a:bodyPr/>
          <a:lstStyle/>
          <a:p>
            <a:pPr algn="l" eaLnBrk="1" hangingPunct="1"/>
            <a:r>
              <a:rPr lang="en-US" altLang="en-US" sz="3600" b="1" u="sng" smtClean="0">
                <a:latin typeface="Tahoma" panose="020B0604030504040204" pitchFamily="34" charset="0"/>
              </a:rPr>
              <a:t>Nation:</a:t>
            </a:r>
            <a:r>
              <a:rPr lang="en-US" altLang="en-US" sz="3600" smtClean="0">
                <a:latin typeface="Tahoma" panose="020B0604030504040204" pitchFamily="34" charset="0"/>
              </a:rPr>
              <a:t> </a:t>
            </a:r>
            <a:r>
              <a:rPr lang="en-US" altLang="en-US" sz="3600" smtClean="0">
                <a:solidFill>
                  <a:srgbClr val="86002D"/>
                </a:solidFill>
                <a:latin typeface="Tahoma" panose="020B0604030504040204" pitchFamily="34" charset="0"/>
              </a:rPr>
              <a:t>a group of people who share a common history, a common sense of identity, a common cultural heritage.</a:t>
            </a:r>
            <a:r>
              <a:rPr lang="en-US" altLang="en-US" sz="3600" smtClean="0">
                <a:latin typeface="Tahoma" panose="020B0604030504040204" pitchFamily="34" charset="0"/>
              </a:rPr>
              <a:t> </a:t>
            </a:r>
            <a:br>
              <a:rPr lang="en-US" altLang="en-US" sz="3600" smtClean="0">
                <a:latin typeface="Tahoma" panose="020B0604030504040204" pitchFamily="34" charset="0"/>
              </a:rPr>
            </a:br>
            <a:r>
              <a:rPr lang="en-US" altLang="en-US" sz="3600" smtClean="0">
                <a:latin typeface="Tahoma" panose="020B0604030504040204" pitchFamily="34" charset="0"/>
              </a:rPr>
              <a:t/>
            </a:r>
            <a:br>
              <a:rPr lang="en-US" altLang="en-US" sz="3600" smtClean="0">
                <a:latin typeface="Tahoma" panose="020B0604030504040204" pitchFamily="34" charset="0"/>
              </a:rPr>
            </a:br>
            <a:r>
              <a:rPr lang="en-US" altLang="en-US" sz="3600" smtClean="0">
                <a:latin typeface="Tahoma" panose="020B0604030504040204" pitchFamily="34" charset="0"/>
              </a:rPr>
              <a:t>-</a:t>
            </a:r>
            <a:r>
              <a:rPr lang="en-US" altLang="en-US" sz="3200" smtClean="0">
                <a:latin typeface="Tahoma" panose="020B0604030504040204" pitchFamily="34" charset="0"/>
              </a:rPr>
              <a:t>Can occupy the territory of a single state   </a:t>
            </a:r>
            <a:br>
              <a:rPr lang="en-US" altLang="en-US" sz="3200" smtClean="0">
                <a:latin typeface="Tahoma" panose="020B0604030504040204" pitchFamily="34" charset="0"/>
              </a:rPr>
            </a:br>
            <a:r>
              <a:rPr lang="en-US" altLang="en-US" sz="3200" smtClean="0">
                <a:latin typeface="Tahoma" panose="020B0604030504040204" pitchFamily="34" charset="0"/>
              </a:rPr>
              <a:t>  (nation-state). </a:t>
            </a:r>
            <a:br>
              <a:rPr lang="en-US" altLang="en-US" sz="3200" smtClean="0">
                <a:latin typeface="Tahoma" panose="020B0604030504040204" pitchFamily="34" charset="0"/>
              </a:rPr>
            </a:br>
            <a:r>
              <a:rPr lang="en-US" altLang="en-US" sz="3200" smtClean="0">
                <a:latin typeface="Tahoma" panose="020B0604030504040204" pitchFamily="34" charset="0"/>
              </a:rPr>
              <a:t>-It may occupy the territory of several states</a:t>
            </a:r>
            <a:br>
              <a:rPr lang="en-US" altLang="en-US" sz="3200" smtClean="0">
                <a:latin typeface="Tahoma" panose="020B0604030504040204" pitchFamily="34" charset="0"/>
              </a:rPr>
            </a:br>
            <a:r>
              <a:rPr lang="en-US" altLang="en-US" sz="3200" smtClean="0">
                <a:latin typeface="Tahoma" panose="020B0604030504040204" pitchFamily="34" charset="0"/>
              </a:rPr>
              <a:t>-It may be one national group within multiple </a:t>
            </a:r>
            <a:br>
              <a:rPr lang="en-US" altLang="en-US" sz="3200" smtClean="0">
                <a:latin typeface="Tahoma" panose="020B0604030504040204" pitchFamily="34" charset="0"/>
              </a:rPr>
            </a:br>
            <a:r>
              <a:rPr lang="en-US" altLang="en-US" sz="3200" smtClean="0">
                <a:latin typeface="Tahoma" panose="020B0604030504040204" pitchFamily="34" charset="0"/>
              </a:rPr>
              <a:t> states (</a:t>
            </a:r>
            <a:r>
              <a:rPr lang="en-US" altLang="en-US" sz="3200" i="1" smtClean="0">
                <a:latin typeface="Tahoma" panose="020B0604030504040204" pitchFamily="34" charset="0"/>
              </a:rPr>
              <a:t>multistate nation</a:t>
            </a:r>
            <a:r>
              <a:rPr lang="en-US" altLang="en-US" sz="3200" smtClean="0">
                <a:latin typeface="Tahoma" panose="020B0604030504040204" pitchFamily="34" charset="0"/>
              </a:rPr>
              <a:t>)</a:t>
            </a:r>
            <a:br>
              <a:rPr lang="en-US" altLang="en-US" sz="3200" smtClean="0">
                <a:latin typeface="Tahoma" panose="020B0604030504040204" pitchFamily="34" charset="0"/>
              </a:rPr>
            </a:br>
            <a:r>
              <a:rPr lang="en-US" altLang="en-US" sz="3200" smtClean="0">
                <a:latin typeface="Tahoma" panose="020B0604030504040204" pitchFamily="34" charset="0"/>
              </a:rPr>
              <a:t>-it may exist without a recognized territory</a:t>
            </a:r>
            <a:r>
              <a:rPr lang="en-US" altLang="en-US" sz="3600" smtClean="0">
                <a:latin typeface="Tahoma" panose="020B0604030504040204" pitchFamily="34" charset="0"/>
              </a:rPr>
              <a:t>,  </a:t>
            </a:r>
            <a:br>
              <a:rPr lang="en-US" altLang="en-US" sz="3600" smtClean="0">
                <a:latin typeface="Tahoma" panose="020B0604030504040204" pitchFamily="34" charset="0"/>
              </a:rPr>
            </a:br>
            <a:r>
              <a:rPr lang="en-US" altLang="en-US" sz="3600" smtClean="0">
                <a:latin typeface="Tahoma" panose="020B0604030504040204" pitchFamily="34" charset="0"/>
              </a:rPr>
              <a:t> </a:t>
            </a:r>
            <a:r>
              <a:rPr lang="en-US" altLang="en-US" sz="3200" smtClean="0">
                <a:latin typeface="Tahoma" panose="020B0604030504040204" pitchFamily="34" charset="0"/>
              </a:rPr>
              <a:t>such as a </a:t>
            </a:r>
            <a:r>
              <a:rPr lang="en-US" altLang="en-US" sz="3200" i="1" u="sng" smtClean="0">
                <a:latin typeface="Tahoma" panose="020B0604030504040204" pitchFamily="34" charset="0"/>
              </a:rPr>
              <a:t>stateless nation </a:t>
            </a:r>
            <a:r>
              <a:rPr lang="en-US" altLang="en-US" sz="3200" u="sng" smtClean="0">
                <a:latin typeface="Tahoma" panose="020B0604030504040204" pitchFamily="34" charset="0"/>
              </a:rPr>
              <a:t>(</a:t>
            </a:r>
            <a:r>
              <a:rPr lang="en-US" altLang="en-US" sz="3200" smtClean="0">
                <a:latin typeface="Tahoma" panose="020B0604030504040204" pitchFamily="34" charset="0"/>
              </a:rPr>
              <a:t>the Kurds)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6291</TotalTime>
  <Words>1800</Words>
  <Application>Microsoft Office PowerPoint</Application>
  <PresentationFormat>On-screen Show (4:3)</PresentationFormat>
  <Paragraphs>174</Paragraphs>
  <Slides>51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51</vt:i4>
      </vt:variant>
    </vt:vector>
  </HeadingPairs>
  <TitlesOfParts>
    <vt:vector size="60" baseType="lpstr">
      <vt:lpstr>Arial Unicode MS</vt:lpstr>
      <vt:lpstr>Arial</vt:lpstr>
      <vt:lpstr>Arial Narrow</vt:lpstr>
      <vt:lpstr>Franklin Gothic Medium</vt:lpstr>
      <vt:lpstr>Tahoma</vt:lpstr>
      <vt:lpstr>Times New Roman</vt:lpstr>
      <vt:lpstr>Default Design</vt:lpstr>
      <vt:lpstr>Image</vt:lpstr>
      <vt:lpstr>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state- a politically organized territory. 3 requirements:   1= gov./people  2= land/boundaries  3= recognition    state= country State- internal division</vt:lpstr>
      <vt:lpstr> state:    political unit with recognized boundaries and a permanent population; synonym = country.  Can be any size ranging from giants like Russia or Canada to microstates like Andorra or Vatican City.   Can be ethnically uniform, as in a  nation-state (Iceland or Japan) or it can be ethnically diverse, as in a multi-nation state (United States or India)          </vt:lpstr>
      <vt:lpstr>Multinational state</vt:lpstr>
      <vt:lpstr>Nation: a group of people who share a common history, a common sense of identity, a common cultural heritage.   -Can occupy the territory of a single state      (nation-state).  -It may occupy the territory of several states -It may be one national group within multiple   states (multistate nation) -it may exist without a recognized territory,    such as a stateless nation (the Kurds)</vt:lpstr>
      <vt:lpstr>Stateless Nation</vt:lpstr>
      <vt:lpstr>PowerPoint Presentation</vt:lpstr>
      <vt:lpstr>PowerPoint Presentation</vt:lpstr>
      <vt:lpstr>The Three-Tier System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Devolution in Europe</vt:lpstr>
      <vt:lpstr>Ethnocultural Devolutionary Movements in Eastern Europe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Pine Crest School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 Snyder</dc:creator>
  <cp:lastModifiedBy>HKain</cp:lastModifiedBy>
  <cp:revision>142</cp:revision>
  <dcterms:created xsi:type="dcterms:W3CDTF">2002-10-01T14:32:43Z</dcterms:created>
  <dcterms:modified xsi:type="dcterms:W3CDTF">2016-01-25T20:46:06Z</dcterms:modified>
</cp:coreProperties>
</file>