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257" r:id="rId2"/>
    <p:sldId id="390" r:id="rId3"/>
    <p:sldId id="419" r:id="rId4"/>
    <p:sldId id="403" r:id="rId5"/>
    <p:sldId id="406" r:id="rId6"/>
    <p:sldId id="410" r:id="rId7"/>
    <p:sldId id="411" r:id="rId8"/>
    <p:sldId id="407" r:id="rId9"/>
    <p:sldId id="413" r:id="rId10"/>
    <p:sldId id="412" r:id="rId11"/>
    <p:sldId id="417" r:id="rId12"/>
    <p:sldId id="414" r:id="rId13"/>
    <p:sldId id="393" r:id="rId14"/>
    <p:sldId id="415" r:id="rId15"/>
    <p:sldId id="416" r:id="rId16"/>
    <p:sldId id="456" r:id="rId17"/>
    <p:sldId id="271" r:id="rId18"/>
    <p:sldId id="291" r:id="rId19"/>
    <p:sldId id="457" r:id="rId20"/>
    <p:sldId id="298" r:id="rId21"/>
    <p:sldId id="300" r:id="rId22"/>
    <p:sldId id="434" r:id="rId23"/>
    <p:sldId id="435" r:id="rId24"/>
    <p:sldId id="439" r:id="rId25"/>
    <p:sldId id="445" r:id="rId26"/>
    <p:sldId id="450" r:id="rId27"/>
    <p:sldId id="293" r:id="rId28"/>
    <p:sldId id="351" r:id="rId29"/>
    <p:sldId id="438" r:id="rId30"/>
    <p:sldId id="444" r:id="rId31"/>
    <p:sldId id="421" r:id="rId32"/>
    <p:sldId id="424" r:id="rId33"/>
    <p:sldId id="422" r:id="rId34"/>
    <p:sldId id="425" r:id="rId35"/>
    <p:sldId id="427" r:id="rId36"/>
    <p:sldId id="437" r:id="rId37"/>
    <p:sldId id="446" r:id="rId38"/>
    <p:sldId id="428" r:id="rId39"/>
    <p:sldId id="429" r:id="rId40"/>
    <p:sldId id="430" r:id="rId41"/>
    <p:sldId id="256" r:id="rId42"/>
    <p:sldId id="432" r:id="rId43"/>
    <p:sldId id="436" r:id="rId44"/>
    <p:sldId id="334" r:id="rId45"/>
    <p:sldId id="321" r:id="rId46"/>
    <p:sldId id="323" r:id="rId47"/>
    <p:sldId id="448" r:id="rId48"/>
    <p:sldId id="447" r:id="rId49"/>
    <p:sldId id="385" r:id="rId50"/>
    <p:sldId id="386" r:id="rId51"/>
    <p:sldId id="387" r:id="rId52"/>
    <p:sldId id="287" r:id="rId53"/>
    <p:sldId id="451" r:id="rId54"/>
    <p:sldId id="440" r:id="rId55"/>
    <p:sldId id="400" r:id="rId56"/>
    <p:sldId id="443" r:id="rId57"/>
    <p:sldId id="452" r:id="rId58"/>
    <p:sldId id="454" r:id="rId59"/>
    <p:sldId id="281" r:id="rId60"/>
    <p:sldId id="282" r:id="rId61"/>
    <p:sldId id="307" r:id="rId62"/>
    <p:sldId id="311" r:id="rId63"/>
    <p:sldId id="284" r:id="rId64"/>
    <p:sldId id="309" r:id="rId65"/>
    <p:sldId id="449" r:id="rId66"/>
    <p:sldId id="441" r:id="rId67"/>
    <p:sldId id="433" r:id="rId68"/>
    <p:sldId id="308" r:id="rId69"/>
    <p:sldId id="303" r:id="rId70"/>
    <p:sldId id="455" r:id="rId7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C666"/>
    <a:srgbClr val="085E52"/>
    <a:srgbClr val="BEAAD6"/>
    <a:srgbClr val="FFCC66"/>
    <a:srgbClr val="FFCC00"/>
    <a:srgbClr val="CC9900"/>
    <a:srgbClr val="CC3300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95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89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268998793727383E-2"/>
          <c:y val="2.2494887525562373E-2"/>
          <c:w val="0.97587454764776838"/>
          <c:h val="0.756646216768916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2000</c:v>
                </c:pt>
              </c:strCache>
            </c:strRef>
          </c:tx>
          <c:spPr>
            <a:solidFill>
              <a:schemeClr val="accent1"/>
            </a:solidFill>
            <a:ln w="12658">
              <a:solidFill>
                <a:schemeClr val="tx1"/>
              </a:solidFill>
              <a:prstDash val="solid"/>
            </a:ln>
          </c:spPr>
          <c:invertIfNegative val="0"/>
          <c:dLbls>
            <c:spPr>
              <a:noFill/>
              <a:ln w="25315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395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World</c:v>
                </c:pt>
                <c:pt idx="1">
                  <c:v>Africa</c:v>
                </c:pt>
                <c:pt idx="2">
                  <c:v>Asia</c:v>
                </c:pt>
                <c:pt idx="3">
                  <c:v>Latin America/  Caribbean</c:v>
                </c:pt>
                <c:pt idx="4">
                  <c:v>More Developed Regions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6.9</c:v>
                </c:pt>
                <c:pt idx="1">
                  <c:v>3.2</c:v>
                </c:pt>
                <c:pt idx="2">
                  <c:v>5.9</c:v>
                </c:pt>
                <c:pt idx="3">
                  <c:v>5.5</c:v>
                </c:pt>
                <c:pt idx="4">
                  <c:v>14.3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02-46D7-A1FC-450EF19CE2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2"/>
            </a:solidFill>
            <a:ln w="12658">
              <a:solidFill>
                <a:schemeClr val="tx1"/>
              </a:solidFill>
              <a:prstDash val="solid"/>
            </a:ln>
          </c:spPr>
          <c:invertIfNegative val="0"/>
          <c:dLbls>
            <c:spPr>
              <a:noFill/>
              <a:ln w="25315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395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World</c:v>
                </c:pt>
                <c:pt idx="1">
                  <c:v>Africa</c:v>
                </c:pt>
                <c:pt idx="2">
                  <c:v>Asia</c:v>
                </c:pt>
                <c:pt idx="3">
                  <c:v>Latin America/  Caribbean</c:v>
                </c:pt>
                <c:pt idx="4">
                  <c:v>More Developed Regions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10.5</c:v>
                </c:pt>
                <c:pt idx="1">
                  <c:v>4.2</c:v>
                </c:pt>
                <c:pt idx="2">
                  <c:v>10</c:v>
                </c:pt>
                <c:pt idx="3">
                  <c:v>9.9</c:v>
                </c:pt>
                <c:pt idx="4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402-46D7-A1FC-450EF19CE29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78478744"/>
        <c:axId val="478477960"/>
      </c:barChart>
      <c:catAx>
        <c:axId val="478478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6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395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47847796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78477960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478478744"/>
        <c:crosses val="autoZero"/>
        <c:crossBetween val="between"/>
      </c:valAx>
      <c:spPr>
        <a:noFill/>
        <a:ln w="25315">
          <a:noFill/>
        </a:ln>
      </c:spPr>
    </c:plotArea>
    <c:legend>
      <c:legendPos val="b"/>
      <c:layout>
        <c:manualLayout>
          <c:xMode val="edge"/>
          <c:yMode val="edge"/>
          <c:x val="0.42581423401688784"/>
          <c:y val="0.93865030674846628"/>
          <c:w val="0.14837153196622438"/>
          <c:h val="5.5214723926380369E-2"/>
        </c:manualLayout>
      </c:layout>
      <c:overlay val="0"/>
      <c:spPr>
        <a:noFill/>
        <a:ln w="3164">
          <a:solidFill>
            <a:schemeClr val="tx1"/>
          </a:solidFill>
          <a:prstDash val="solid"/>
        </a:ln>
      </c:spPr>
      <c:txPr>
        <a:bodyPr/>
        <a:lstStyle/>
        <a:p>
          <a:pPr>
            <a:defRPr sz="1096" b="0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4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2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2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2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C956CCA-A16D-4FCC-AF84-D34C361DB2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69502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7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47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7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7470C033-A045-49E3-AD95-1DD92869C3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95127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562DF91-2EAF-4769-8A72-E3651EAD6B48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724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EE884C0-50B7-464D-9ACF-D8DE94D787C4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buFontTx/>
              <a:buChar char="•"/>
              <a:defRPr/>
            </a:pPr>
            <a:r>
              <a:rPr lang="en-US">
                <a:ea typeface="ＭＳ Ｐゴシック" charset="0"/>
              </a:rPr>
              <a:t>Women worldwide are having fewer children in their lifetimes, from an average of five children born per woman in the 1950s to below three in 2000. </a:t>
            </a:r>
          </a:p>
          <a:p>
            <a:pPr eaLnBrk="1" hangingPunct="1">
              <a:buFontTx/>
              <a:buChar char="•"/>
              <a:defRPr/>
            </a:pPr>
            <a:r>
              <a:rPr lang="en-US">
                <a:ea typeface="ＭＳ Ｐゴシック" charset="0"/>
              </a:rPr>
              <a:t>All of the most recent projections put forth by the UN assume that levels of childbearing will continue to decline in the next century.</a:t>
            </a:r>
          </a:p>
        </p:txBody>
      </p:sp>
    </p:spTree>
    <p:extLst>
      <p:ext uri="{BB962C8B-B14F-4D97-AF65-F5344CB8AC3E}">
        <p14:creationId xmlns:p14="http://schemas.microsoft.com/office/powerpoint/2010/main" val="3723761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49B2E0D-DFCD-4D60-AFA7-41E1B0E72887}" type="slidenum">
              <a:rPr lang="en-US" altLang="en-US"/>
              <a:pPr>
                <a:spcBef>
                  <a:spcPct val="0"/>
                </a:spcBef>
              </a:pPr>
              <a:t>42</a:t>
            </a:fld>
            <a:endParaRPr lang="en-US" altLang="en-US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buFontTx/>
              <a:buChar char="•"/>
              <a:defRPr/>
            </a:pPr>
            <a:r>
              <a:rPr lang="en-US" altLang="en-US" smtClean="0">
                <a:latin typeface="Arial" panose="020B0604020202020204" pitchFamily="34" charset="0"/>
              </a:rPr>
              <a:t>By 2025, over 20 percent of the population in more developed regions will be ages 65 and older.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mtClean="0">
                <a:latin typeface="Arial" panose="020B0604020202020204" pitchFamily="34" charset="0"/>
              </a:rPr>
              <a:t>By 2025, one-tenth of the world</a:t>
            </a:r>
            <a:r>
              <a:rPr lang="ja-JP" altLang="en-US" b="1" smtClean="0">
                <a:latin typeface="Arial" panose="020B0604020202020204" pitchFamily="34" charset="0"/>
              </a:rPr>
              <a:t>’</a:t>
            </a:r>
            <a:r>
              <a:rPr lang="en-US" altLang="ja-JP" smtClean="0">
                <a:latin typeface="Arial" panose="020B0604020202020204" pitchFamily="34" charset="0"/>
              </a:rPr>
              <a:t>s population will be over age 65.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mtClean="0">
                <a:latin typeface="Arial" panose="020B0604020202020204" pitchFamily="34" charset="0"/>
              </a:rPr>
              <a:t>Asia will see the proportion of its elderly population almost double, from about 6 percent in 2000 to 10 percent in 2025. In absolute terms, this represents a stark increase in just 25 years: from about 216 million to nearly 475 million older people.</a:t>
            </a:r>
          </a:p>
          <a:p>
            <a:pPr eaLnBrk="1" hangingPunct="1">
              <a:defRPr/>
            </a:pPr>
            <a:endParaRPr lang="en-US" altLang="en-US" smtClean="0">
              <a:latin typeface="Arial" panose="020B0604020202020204" pitchFamily="34" charset="0"/>
            </a:endParaRPr>
          </a:p>
          <a:p>
            <a:pPr eaLnBrk="1" hangingPunct="1">
              <a:defRPr/>
            </a:pPr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438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A19338-C38C-400B-A4C5-536BE1E657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9359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C71C1-59A7-4893-9904-27F6E13B3C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4316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44C5E4-C198-4939-88AB-6B50BB547A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6965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1095EF-0763-4B4B-A0AA-1AD4AEC314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78359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5694A-F530-4E4F-92B3-FE69A68384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8610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0B7F9-A5DD-49DD-9A55-ECC191230C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0276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32AAA-6E55-445E-9CE6-E2DEE820E5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28054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A0373-8A5B-46A2-BD1D-18B17674DE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8809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3373BF-D298-45E4-8766-51486DA0C3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8783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2D64A-FF9C-4D35-85F0-9095CC1071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2965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4A9240-32BB-4A6D-A662-EB62C402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3042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4FAEC-733F-475D-8606-FA2536D0E2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3124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4B31AA-856C-4331-9CF2-790EE6FD8F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4987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01170-BA65-4F81-9462-9BF452C3A5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3203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6527C-98E8-4BE4-8392-C482954CED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8368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6EDCE-1C78-4834-BE53-AA3487B570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1563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C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F339AF31-6790-4099-8229-E3598FCB1B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Franklin Gothic Medium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Franklin Gothic Medium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Franklin Gothic Medium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Franklin Gothic Medium" pitchFamily="34" charset="0"/>
          <a:ea typeface="MS PGothic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Franklin Gothic Medium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Franklin Gothic Medium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Franklin Gothic Medium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663300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CC3300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FFCC00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MS PGothic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8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Population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Chapter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1752600" y="228600"/>
            <a:ext cx="5791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rgbClr val="663300"/>
                </a:solidFill>
              </a:rPr>
              <a:t>The Demographic Transition</a:t>
            </a:r>
          </a:p>
        </p:txBody>
      </p:sp>
      <p:pic>
        <p:nvPicPr>
          <p:cNvPr id="14339" name="Picture 4" descr="fou9e_fig_02_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7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0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905000"/>
            <a:ext cx="5870575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1027"/>
          <p:cNvSpPr txBox="1">
            <a:spLocks noChangeArrowheads="1"/>
          </p:cNvSpPr>
          <p:nvPr/>
        </p:nvSpPr>
        <p:spPr bwMode="auto">
          <a:xfrm>
            <a:off x="762000" y="6202363"/>
            <a:ext cx="8077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tx1"/>
                </a:solidFill>
                <a:latin typeface="Arial" panose="020B0604020202020204" pitchFamily="34" charset="0"/>
              </a:rPr>
              <a:t>Note: Natural increase is produced from the excess of births over deaths.</a:t>
            </a:r>
          </a:p>
        </p:txBody>
      </p:sp>
      <p:sp>
        <p:nvSpPr>
          <p:cNvPr id="15364" name="Rectangle 1028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8305800" cy="381000"/>
          </a:xfrm>
        </p:spPr>
        <p:txBody>
          <a:bodyPr/>
          <a:lstStyle/>
          <a:p>
            <a:pPr eaLnBrk="1" hangingPunct="1"/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The Classic Stages of Demographic Transition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smtClean="0"/>
              <a:t>Population Composition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en-US" sz="4000" u="sng" smtClean="0">
                <a:solidFill>
                  <a:schemeClr val="tx1"/>
                </a:solidFill>
              </a:rPr>
              <a:t>Age-Sex</a:t>
            </a:r>
            <a:r>
              <a:rPr lang="en-US" altLang="en-US" sz="4000" smtClean="0">
                <a:solidFill>
                  <a:schemeClr val="tx1"/>
                </a:solidFill>
              </a:rPr>
              <a:t> </a:t>
            </a:r>
            <a:r>
              <a:rPr lang="en-US" altLang="en-US" sz="4000" u="sng" smtClean="0">
                <a:solidFill>
                  <a:schemeClr val="tx1"/>
                </a:solidFill>
              </a:rPr>
              <a:t>Diagrams</a:t>
            </a:r>
            <a:r>
              <a:rPr lang="en-US" altLang="en-US" sz="4000" smtClean="0">
                <a:solidFill>
                  <a:schemeClr val="tx1"/>
                </a:solidFill>
              </a:rPr>
              <a:t>=</a:t>
            </a:r>
          </a:p>
          <a:p>
            <a:pPr eaLnBrk="1" hangingPunct="1">
              <a:buFontTx/>
              <a:buNone/>
            </a:pPr>
            <a:r>
              <a:rPr lang="en-US" altLang="en-US" sz="4000" smtClean="0"/>
              <a:t>They tell you 2 things</a:t>
            </a:r>
          </a:p>
          <a:p>
            <a:pPr lvl="1" eaLnBrk="1" hangingPunct="1"/>
            <a:r>
              <a:rPr lang="en-US" altLang="en-US" sz="3600" smtClean="0">
                <a:solidFill>
                  <a:schemeClr val="tx1"/>
                </a:solidFill>
              </a:rPr>
              <a:t>Age &amp; Gender distribution</a:t>
            </a:r>
          </a:p>
          <a:p>
            <a:pPr lvl="1" eaLnBrk="1" hangingPunct="1">
              <a:buFontTx/>
              <a:buNone/>
            </a:pPr>
            <a:r>
              <a:rPr lang="en-US" altLang="en-US" sz="3600" smtClean="0">
                <a:solidFill>
                  <a:srgbClr val="CC3300"/>
                </a:solidFill>
              </a:rPr>
              <a:t>  (within a country, region, or place)</a:t>
            </a:r>
          </a:p>
          <a:p>
            <a:pPr eaLnBrk="1" hangingPunct="1">
              <a:buFontTx/>
              <a:buNone/>
            </a:pPr>
            <a:endParaRPr lang="en-US" altLang="en-US" sz="3600" smtClean="0"/>
          </a:p>
          <a:p>
            <a:pPr eaLnBrk="1" hangingPunct="1">
              <a:buFontTx/>
              <a:buNone/>
            </a:pPr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88" t="50240" r="13281" b="15625"/>
          <a:stretch>
            <a:fillRect/>
          </a:stretch>
        </p:blipFill>
        <p:spPr bwMode="auto">
          <a:xfrm>
            <a:off x="228600" y="990600"/>
            <a:ext cx="8763000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914400" y="4191000"/>
            <a:ext cx="762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914400" y="4191000"/>
            <a:ext cx="3048000" cy="3667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5562600" y="4191000"/>
            <a:ext cx="2895600" cy="3667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3"/>
          <p:cNvSpPr txBox="1">
            <a:spLocks noChangeArrowheads="1"/>
          </p:cNvSpPr>
          <p:nvPr/>
        </p:nvSpPr>
        <p:spPr bwMode="auto">
          <a:xfrm>
            <a:off x="381000" y="304800"/>
            <a:ext cx="8382000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rgbClr val="663300"/>
                </a:solidFill>
              </a:rPr>
              <a:t>Population Pyramids –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663300"/>
                </a:solidFill>
              </a:rPr>
              <a:t>Charts that show the percentages of each age group in the total population, divided by gender.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685800" y="6035675"/>
            <a:ext cx="7620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chemeClr val="tx1"/>
                </a:solidFill>
              </a:rPr>
              <a:t>For poorer countries, the chart is shaped like a pyramid. Infant mortality rates are high, life expectancy is shorter. </a:t>
            </a:r>
          </a:p>
        </p:txBody>
      </p:sp>
      <p:pic>
        <p:nvPicPr>
          <p:cNvPr id="19460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9144000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 txBox="1">
            <a:spLocks noChangeArrowheads="1"/>
          </p:cNvSpPr>
          <p:nvPr/>
        </p:nvSpPr>
        <p:spPr bwMode="auto">
          <a:xfrm>
            <a:off x="381000" y="304800"/>
            <a:ext cx="8382000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rgbClr val="663300"/>
                </a:solidFill>
              </a:rPr>
              <a:t>Population Pyramids –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663300"/>
                </a:solidFill>
              </a:rPr>
              <a:t>Charts that show the percentages of each age group in the total population, divided by gender.</a:t>
            </a:r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533400" y="6035675"/>
            <a:ext cx="8229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chemeClr val="tx1"/>
                </a:solidFill>
              </a:rPr>
              <a:t>For wealthier countries, the chart is shaped like a lopsided vase. Population is aging, TFRs are declining.</a:t>
            </a:r>
          </a:p>
        </p:txBody>
      </p:sp>
      <p:pic>
        <p:nvPicPr>
          <p:cNvPr id="2048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" y="2057400"/>
            <a:ext cx="9077325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5800" y="762000"/>
            <a:ext cx="9829800" cy="491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-3543300" y="762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6"/>
          <p:cNvSpPr txBox="1">
            <a:spLocks noChangeArrowheads="1"/>
          </p:cNvSpPr>
          <p:nvPr/>
        </p:nvSpPr>
        <p:spPr bwMode="auto">
          <a:xfrm>
            <a:off x="457200" y="304800"/>
            <a:ext cx="7772400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/>
              <a:t>Population Distribution –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Descriptions of locations on the Earth</a:t>
            </a:r>
            <a:r>
              <a:rPr lang="ja-JP" altLang="en-US" sz="2400"/>
              <a:t>’</a:t>
            </a:r>
            <a:r>
              <a:rPr lang="en-US" altLang="ja-JP" sz="2400"/>
              <a:t>s surface where individuals or groups (depending on the scale) live. </a:t>
            </a:r>
            <a:endParaRPr lang="en-US" altLang="en-US" sz="2400"/>
          </a:p>
        </p:txBody>
      </p:sp>
      <p:pic>
        <p:nvPicPr>
          <p:cNvPr id="22531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1603375"/>
            <a:ext cx="9448800" cy="525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en-US" sz="3600" smtClean="0"/>
              <a:t>World Population Distribution and Density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eaLnBrk="1" hangingPunct="1"/>
            <a:r>
              <a:rPr lang="en-US" altLang="en-US" dirty="0" smtClean="0"/>
              <a:t>East Asia</a:t>
            </a:r>
          </a:p>
          <a:p>
            <a:pPr eaLnBrk="1" hangingPunct="1">
              <a:buFontTx/>
              <a:buNone/>
            </a:pPr>
            <a:r>
              <a:rPr lang="en-US" altLang="en-US" sz="2400" dirty="0" smtClean="0">
                <a:solidFill>
                  <a:srgbClr val="CC9900"/>
                </a:solidFill>
              </a:rPr>
              <a:t>	- ¼ of world population here</a:t>
            </a:r>
          </a:p>
          <a:p>
            <a:pPr eaLnBrk="1" hangingPunct="1"/>
            <a:r>
              <a:rPr lang="en-US" altLang="en-US" dirty="0" smtClean="0"/>
              <a:t>South Asia</a:t>
            </a:r>
          </a:p>
          <a:p>
            <a:pPr eaLnBrk="1" hangingPunct="1">
              <a:buFontTx/>
              <a:buNone/>
            </a:pPr>
            <a:r>
              <a:rPr lang="en-US" altLang="en-US" sz="2400" dirty="0" smtClean="0">
                <a:solidFill>
                  <a:srgbClr val="CC9900"/>
                </a:solidFill>
              </a:rPr>
              <a:t>	 - bound by the Himalayas and a desert in Pakistan</a:t>
            </a:r>
          </a:p>
          <a:p>
            <a:pPr eaLnBrk="1" hangingPunct="1"/>
            <a:r>
              <a:rPr lang="en-US" altLang="en-US" dirty="0" smtClean="0"/>
              <a:t>Europe</a:t>
            </a:r>
          </a:p>
          <a:p>
            <a:pPr eaLnBrk="1" hangingPunct="1">
              <a:buFontTx/>
              <a:buNone/>
            </a:pPr>
            <a:r>
              <a:rPr lang="en-US" altLang="en-US" sz="2400" dirty="0" smtClean="0">
                <a:solidFill>
                  <a:srgbClr val="CC9900"/>
                </a:solidFill>
              </a:rPr>
              <a:t>	- population is concentrated in cities</a:t>
            </a:r>
          </a:p>
          <a:p>
            <a:pPr eaLnBrk="1" hangingPunct="1"/>
            <a:r>
              <a:rPr lang="en-US" altLang="en-US" dirty="0" smtClean="0"/>
              <a:t>North America</a:t>
            </a:r>
          </a:p>
          <a:p>
            <a:pPr eaLnBrk="1" hangingPunct="1">
              <a:buFontTx/>
              <a:buNone/>
            </a:pPr>
            <a:r>
              <a:rPr lang="en-US" altLang="en-US" sz="2400" dirty="0" smtClean="0">
                <a:solidFill>
                  <a:srgbClr val="CC9900"/>
                </a:solidFill>
              </a:rPr>
              <a:t>	- megalopolis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0600" y="304800"/>
            <a:ext cx="10134600" cy="620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95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ig5_2"/>
          <p:cNvPicPr>
            <a:picLocks noChangeAspect="1" noChangeArrowheads="1"/>
          </p:cNvPicPr>
          <p:nvPr/>
        </p:nvPicPr>
        <p:blipFill>
          <a:blip r:embed="rId2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91440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East Asia Population</a:t>
            </a:r>
          </a:p>
        </p:txBody>
      </p:sp>
      <p:pic>
        <p:nvPicPr>
          <p:cNvPr id="24579" name="Picture 3" descr="FG11_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armerSichuan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0"/>
            <a:ext cx="8153400" cy="6786563"/>
          </a:xfrm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5105400" y="762000"/>
            <a:ext cx="2438400" cy="457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>
                <a:solidFill>
                  <a:schemeClr val="tx1"/>
                </a:solidFill>
                <a:latin typeface="Times New Roman" panose="02020603050405020304" pitchFamily="18" charset="0"/>
              </a:rPr>
              <a:t>100 million people dwell in China</a:t>
            </a:r>
            <a:r>
              <a:rPr lang="ja-JP" altLang="en-US" sz="2800">
                <a:solidFill>
                  <a:schemeClr val="tx1"/>
                </a:solidFill>
                <a:latin typeface="Times New Roman" panose="02020603050405020304" pitchFamily="18" charset="0"/>
              </a:rPr>
              <a:t>’</a:t>
            </a:r>
            <a:r>
              <a:rPr lang="en-US" altLang="ja-JP" sz="2800">
                <a:solidFill>
                  <a:schemeClr val="tx1"/>
                </a:solidFill>
                <a:latin typeface="Times New Roman" panose="02020603050405020304" pitchFamily="18" charset="0"/>
              </a:rPr>
              <a:t>s fertile Sichuan Basin </a:t>
            </a:r>
          </a:p>
          <a:p>
            <a:pPr>
              <a:spcBef>
                <a:spcPct val="50000"/>
              </a:spcBef>
            </a:pPr>
            <a:r>
              <a:rPr lang="en-US" altLang="en-US" sz="2800">
                <a:solidFill>
                  <a:schemeClr val="tx1"/>
                </a:solidFill>
                <a:latin typeface="Times New Roman" panose="02020603050405020304" pitchFamily="18" charset="0"/>
              </a:rPr>
              <a:t>Jiangsu, an area smaller than Ohio, is home to more than 70 million people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Government Population Policies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4525963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eaLnBrk="1" hangingPunct="1"/>
            <a:r>
              <a:rPr lang="en-US" altLang="en-US" dirty="0" smtClean="0"/>
              <a:t>Expansive Population Policies</a:t>
            </a:r>
          </a:p>
          <a:p>
            <a:pPr eaLnBrk="1" hangingPunct="1">
              <a:buFontTx/>
              <a:buNone/>
            </a:pPr>
            <a:r>
              <a:rPr lang="en-US" altLang="en-US" sz="2400" dirty="0" smtClean="0">
                <a:solidFill>
                  <a:srgbClr val="CC9900"/>
                </a:solidFill>
              </a:rPr>
              <a:t>	- Encourages population growth.</a:t>
            </a:r>
          </a:p>
          <a:p>
            <a:pPr eaLnBrk="1" hangingPunct="1"/>
            <a:r>
              <a:rPr lang="en-US" altLang="en-US" dirty="0" smtClean="0"/>
              <a:t>Eugenic Population Policies</a:t>
            </a:r>
          </a:p>
          <a:p>
            <a:pPr eaLnBrk="1" hangingPunct="1">
              <a:buFontTx/>
              <a:buNone/>
            </a:pPr>
            <a:r>
              <a:rPr lang="en-US" altLang="en-US" sz="2400" dirty="0" smtClean="0">
                <a:solidFill>
                  <a:srgbClr val="CC9900"/>
                </a:solidFill>
              </a:rPr>
              <a:t>	- Favors one racial or cultural sector over others.</a:t>
            </a:r>
          </a:p>
          <a:p>
            <a:pPr eaLnBrk="1" hangingPunct="1"/>
            <a:r>
              <a:rPr lang="en-US" altLang="en-US" dirty="0" smtClean="0"/>
              <a:t>Restrictive Population Policies</a:t>
            </a:r>
          </a:p>
          <a:p>
            <a:pPr eaLnBrk="1" hangingPunct="1">
              <a:buFontTx/>
              <a:buNone/>
            </a:pPr>
            <a:r>
              <a:rPr lang="en-US" altLang="en-US" sz="2400" dirty="0" smtClean="0">
                <a:solidFill>
                  <a:srgbClr val="CC9900"/>
                </a:solidFill>
              </a:rPr>
              <a:t>	- range from toleration of unapproved birth control to outright prohibition of large families.</a:t>
            </a:r>
          </a:p>
          <a:p>
            <a:pPr eaLnBrk="1" hangingPunct="1">
              <a:buFontTx/>
              <a:buNone/>
            </a:pPr>
            <a:endParaRPr lang="en-US" altLang="en-US" sz="2400" dirty="0" smtClean="0">
              <a:solidFill>
                <a:srgbClr val="CC9900"/>
              </a:solidFill>
            </a:endParaRPr>
          </a:p>
          <a:p>
            <a:pPr eaLnBrk="1" hangingPunct="1">
              <a:buFontTx/>
              <a:buNone/>
            </a:pPr>
            <a:r>
              <a:rPr lang="en-US" altLang="en-US" sz="2400" dirty="0" smtClean="0">
                <a:solidFill>
                  <a:schemeClr val="hlink"/>
                </a:solidFill>
              </a:rPr>
              <a:t>Make sure you are familiar with examples: past &amp; present of each</a:t>
            </a:r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lvl="1" eaLnBrk="1" hangingPunct="1">
              <a:buFontTx/>
              <a:buNone/>
            </a:pPr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07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382000" cy="762000"/>
          </a:xfrm>
        </p:spPr>
        <p:txBody>
          <a:bodyPr/>
          <a:lstStyle/>
          <a:p>
            <a:pPr eaLnBrk="1" hangingPunct="1"/>
            <a:r>
              <a:rPr lang="en-US" altLang="en-US" sz="3600" b="1" smtClean="0"/>
              <a:t>China</a:t>
            </a:r>
            <a:r>
              <a:rPr lang="ja-JP" altLang="en-US" sz="3600" b="1" smtClean="0"/>
              <a:t>’</a:t>
            </a:r>
            <a:r>
              <a:rPr lang="en-US" altLang="ja-JP" sz="3600" b="1" smtClean="0"/>
              <a:t>s Family Planning: One Child Policy</a:t>
            </a:r>
            <a:endParaRPr lang="en-US" altLang="en-US" sz="3600" b="1" smtClean="0"/>
          </a:p>
        </p:txBody>
      </p:sp>
      <p:pic>
        <p:nvPicPr>
          <p:cNvPr id="27651" name="Picture 3075" descr="ChinaBabies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1371600"/>
            <a:ext cx="3533775" cy="5218113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52" name="Picture 3077" descr="FamilyPlanning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3787775"/>
            <a:ext cx="4291013" cy="2827338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53" name="Picture 3079" descr="fou9e_fig_02_2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43400" y="1143000"/>
            <a:ext cx="4267200" cy="2498725"/>
          </a:xfrm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050"/>
          <p:cNvSpPr>
            <a:spLocks noGrp="1" noChangeArrowheads="1"/>
          </p:cNvSpPr>
          <p:nvPr>
            <p:ph type="title"/>
          </p:nvPr>
        </p:nvSpPr>
        <p:spPr>
          <a:xfrm>
            <a:off x="457200" y="4549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China</a:t>
            </a:r>
          </a:p>
        </p:txBody>
      </p:sp>
      <p:sp>
        <p:nvSpPr>
          <p:cNvPr id="28675" name="Rectangle 2051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029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What does China</a:t>
            </a:r>
            <a:r>
              <a:rPr lang="ja-JP" altLang="en-US" sz="2800" dirty="0" smtClean="0"/>
              <a:t>’</a:t>
            </a:r>
            <a:r>
              <a:rPr lang="en-US" altLang="ja-JP" sz="2800" dirty="0" smtClean="0"/>
              <a:t>s sex - age pyramid look like?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dirty="0" smtClean="0"/>
              <a:t>	Stage 1: Low Growth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dirty="0" smtClean="0"/>
              <a:t>	Stage 2: High Growth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dirty="0" smtClean="0"/>
              <a:t>	Stage 3: Moderate Growth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dirty="0" smtClean="0"/>
              <a:t>	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dirty="0" smtClean="0"/>
              <a:t>	Stage 4: Low Growth or Stationary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dirty="0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en-US" sz="2800" dirty="0" smtClean="0"/>
              <a:t>    Stage 5: Declining growth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</a:pPr>
            <a:endParaRPr lang="en-US" alt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29699" name="Picture 8" descr="idbpyr-china 200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981200"/>
            <a:ext cx="4038600" cy="2894013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9700" name="Picture 9" descr="idbpyr-china 202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5800" y="762000"/>
            <a:ext cx="4038600" cy="2890838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9701" name="Picture 10" descr="idbpyr-china-205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4019550"/>
            <a:ext cx="4038600" cy="283845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0" y="692150"/>
            <a:ext cx="9144000" cy="5784850"/>
            <a:chOff x="314036" y="692912"/>
            <a:chExt cx="8534400" cy="5338342"/>
          </a:xfrm>
        </p:grpSpPr>
        <p:pic>
          <p:nvPicPr>
            <p:cNvPr id="30723" name="Picture 3" descr="figure 2.26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036" y="692912"/>
              <a:ext cx="8534400" cy="5065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4" name="TextBox 4"/>
            <p:cNvSpPr txBox="1">
              <a:spLocks noChangeArrowheads="1"/>
            </p:cNvSpPr>
            <p:nvPr/>
          </p:nvSpPr>
          <p:spPr bwMode="auto">
            <a:xfrm>
              <a:off x="369455" y="5754255"/>
              <a:ext cx="388850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CC3300"/>
                  </a:solidFill>
                  <a:latin typeface="Franklin Gothic Medium" panose="020B06030201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FFCC00"/>
                  </a:solidFill>
                  <a:latin typeface="Franklin Gothic Medium" panose="020B06030201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solidFill>
                    <a:schemeClr val="tx1"/>
                  </a:solidFill>
                  <a:latin typeface="Liberation Serif" charset="0"/>
                </a:rPr>
                <a:t>Data from: Population Reference Bureau, 2010.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Population Growth in India</a:t>
            </a:r>
          </a:p>
        </p:txBody>
      </p:sp>
      <p:sp>
        <p:nvSpPr>
          <p:cNvPr id="31747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3581400" cy="45259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eaLnBrk="1" hangingPunct="1"/>
            <a:r>
              <a:rPr lang="en-US" altLang="en-US" smtClean="0"/>
              <a:t>Significant demographic variations occur within countries. </a:t>
            </a:r>
          </a:p>
          <a:p>
            <a:pPr lvl="1" eaLnBrk="1" hangingPunct="1"/>
            <a:r>
              <a:rPr lang="en-US" altLang="en-US" smtClean="0">
                <a:solidFill>
                  <a:srgbClr val="CC9900"/>
                </a:solidFill>
              </a:rPr>
              <a:t>In India, growth rates are higher in the east and northeast. </a:t>
            </a:r>
          </a:p>
        </p:txBody>
      </p:sp>
      <p:pic>
        <p:nvPicPr>
          <p:cNvPr id="31748" name="Picture 1029" descr="fou9e_fig_02_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663" y="1231900"/>
            <a:ext cx="4986337" cy="562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South Asian Population </a:t>
            </a:r>
          </a:p>
        </p:txBody>
      </p:sp>
      <p:pic>
        <p:nvPicPr>
          <p:cNvPr id="32771" name="Picture 1027" descr="FG12_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India</a:t>
            </a:r>
          </a:p>
        </p:txBody>
      </p:sp>
      <p:sp>
        <p:nvSpPr>
          <p:cNvPr id="3584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What does India</a:t>
            </a:r>
            <a:r>
              <a:rPr lang="ja-JP" altLang="en-US" sz="2800" dirty="0" smtClean="0"/>
              <a:t>’</a:t>
            </a:r>
            <a:r>
              <a:rPr lang="en-US" altLang="ja-JP" sz="2800" dirty="0" smtClean="0"/>
              <a:t>s sex - age pyramid look like?</a:t>
            </a:r>
          </a:p>
          <a:p>
            <a:pPr eaLnBrk="1" hangingPunct="1">
              <a:lnSpc>
                <a:spcPct val="8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Stage 1: Low Growth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Stage 2: High Growth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Stage 3: Moderate Growth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dirty="0" smtClean="0"/>
              <a:t>	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Stage 4: Low Growth or Stationary</a:t>
            </a:r>
            <a:br>
              <a:rPr lang="en-US" altLang="en-US" sz="2800" dirty="0" smtClean="0"/>
            </a:br>
            <a:endParaRPr lang="en-US" altLang="en-US" sz="2800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Stage 5: Declining growth</a:t>
            </a:r>
          </a:p>
          <a:p>
            <a:pPr eaLnBrk="1" hangingPunct="1">
              <a:lnSpc>
                <a:spcPct val="8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</a:pPr>
            <a:endParaRPr lang="en-US" alt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Line 3074"/>
          <p:cNvSpPr>
            <a:spLocks noChangeShapeType="1"/>
          </p:cNvSpPr>
          <p:nvPr/>
        </p:nvSpPr>
        <p:spPr bwMode="auto">
          <a:xfrm flipV="1">
            <a:off x="2686050" y="5535613"/>
            <a:ext cx="1588" cy="444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7" name="Line 3075"/>
          <p:cNvSpPr>
            <a:spLocks noChangeShapeType="1"/>
          </p:cNvSpPr>
          <p:nvPr/>
        </p:nvSpPr>
        <p:spPr bwMode="auto">
          <a:xfrm flipV="1">
            <a:off x="3025775" y="5532438"/>
            <a:ext cx="1588" cy="444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8" name="Line 3076"/>
          <p:cNvSpPr>
            <a:spLocks noChangeShapeType="1"/>
          </p:cNvSpPr>
          <p:nvPr/>
        </p:nvSpPr>
        <p:spPr bwMode="auto">
          <a:xfrm flipV="1">
            <a:off x="3381375" y="5535613"/>
            <a:ext cx="1588" cy="444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9" name="Line 3077"/>
          <p:cNvSpPr>
            <a:spLocks noChangeShapeType="1"/>
          </p:cNvSpPr>
          <p:nvPr/>
        </p:nvSpPr>
        <p:spPr bwMode="auto">
          <a:xfrm flipV="1">
            <a:off x="3762375" y="5535613"/>
            <a:ext cx="1588" cy="444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0" name="Line 3078"/>
          <p:cNvSpPr>
            <a:spLocks noChangeShapeType="1"/>
          </p:cNvSpPr>
          <p:nvPr/>
        </p:nvSpPr>
        <p:spPr bwMode="auto">
          <a:xfrm flipV="1">
            <a:off x="4851400" y="5532438"/>
            <a:ext cx="1588" cy="444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1" name="Line 3079"/>
          <p:cNvSpPr>
            <a:spLocks noChangeShapeType="1"/>
          </p:cNvSpPr>
          <p:nvPr/>
        </p:nvSpPr>
        <p:spPr bwMode="auto">
          <a:xfrm flipH="1" flipV="1">
            <a:off x="5181600" y="5522913"/>
            <a:ext cx="6350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2" name="Line 3080"/>
          <p:cNvSpPr>
            <a:spLocks noChangeShapeType="1"/>
          </p:cNvSpPr>
          <p:nvPr/>
        </p:nvSpPr>
        <p:spPr bwMode="auto">
          <a:xfrm flipV="1">
            <a:off x="5486400" y="5522913"/>
            <a:ext cx="3175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3" name="Rectangle 3081"/>
          <p:cNvSpPr>
            <a:spLocks noChangeArrowheads="1"/>
          </p:cNvSpPr>
          <p:nvPr/>
        </p:nvSpPr>
        <p:spPr bwMode="auto">
          <a:xfrm>
            <a:off x="5738813" y="5607050"/>
            <a:ext cx="25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A.D.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54" name="Rectangle 3082"/>
          <p:cNvSpPr>
            <a:spLocks noChangeArrowheads="1"/>
          </p:cNvSpPr>
          <p:nvPr/>
        </p:nvSpPr>
        <p:spPr bwMode="auto">
          <a:xfrm>
            <a:off x="5726113" y="5753100"/>
            <a:ext cx="279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2000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55" name="Rectangle 3083"/>
          <p:cNvSpPr>
            <a:spLocks noChangeArrowheads="1"/>
          </p:cNvSpPr>
          <p:nvPr/>
        </p:nvSpPr>
        <p:spPr bwMode="auto">
          <a:xfrm>
            <a:off x="5399088" y="5603875"/>
            <a:ext cx="25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A.D.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56" name="Rectangle 3084"/>
          <p:cNvSpPr>
            <a:spLocks noChangeArrowheads="1"/>
          </p:cNvSpPr>
          <p:nvPr/>
        </p:nvSpPr>
        <p:spPr bwMode="auto">
          <a:xfrm>
            <a:off x="5383213" y="5753100"/>
            <a:ext cx="279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1000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57" name="Rectangle 3085"/>
          <p:cNvSpPr>
            <a:spLocks noChangeArrowheads="1"/>
          </p:cNvSpPr>
          <p:nvPr/>
        </p:nvSpPr>
        <p:spPr bwMode="auto">
          <a:xfrm>
            <a:off x="5072063" y="5607050"/>
            <a:ext cx="25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A.D.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58" name="Rectangle 3086"/>
          <p:cNvSpPr>
            <a:spLocks noChangeArrowheads="1"/>
          </p:cNvSpPr>
          <p:nvPr/>
        </p:nvSpPr>
        <p:spPr bwMode="auto">
          <a:xfrm>
            <a:off x="5164138" y="5753100"/>
            <a:ext cx="698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59" name="Rectangle 3087"/>
          <p:cNvSpPr>
            <a:spLocks noChangeArrowheads="1"/>
          </p:cNvSpPr>
          <p:nvPr/>
        </p:nvSpPr>
        <p:spPr bwMode="auto">
          <a:xfrm>
            <a:off x="4735513" y="5603875"/>
            <a:ext cx="279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1000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60" name="Rectangle 3088"/>
          <p:cNvSpPr>
            <a:spLocks noChangeArrowheads="1"/>
          </p:cNvSpPr>
          <p:nvPr/>
        </p:nvSpPr>
        <p:spPr bwMode="auto">
          <a:xfrm>
            <a:off x="4748213" y="5753100"/>
            <a:ext cx="25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B.C.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61" name="Rectangle 3089"/>
          <p:cNvSpPr>
            <a:spLocks noChangeArrowheads="1"/>
          </p:cNvSpPr>
          <p:nvPr/>
        </p:nvSpPr>
        <p:spPr bwMode="auto">
          <a:xfrm>
            <a:off x="4392613" y="5600700"/>
            <a:ext cx="279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2000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62" name="Rectangle 3090"/>
          <p:cNvSpPr>
            <a:spLocks noChangeArrowheads="1"/>
          </p:cNvSpPr>
          <p:nvPr/>
        </p:nvSpPr>
        <p:spPr bwMode="auto">
          <a:xfrm>
            <a:off x="4405313" y="5749925"/>
            <a:ext cx="25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B.C.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63" name="Rectangle 3091"/>
          <p:cNvSpPr>
            <a:spLocks noChangeArrowheads="1"/>
          </p:cNvSpPr>
          <p:nvPr/>
        </p:nvSpPr>
        <p:spPr bwMode="auto">
          <a:xfrm>
            <a:off x="4027488" y="5603875"/>
            <a:ext cx="279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3000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64" name="Rectangle 3092"/>
          <p:cNvSpPr>
            <a:spLocks noChangeArrowheads="1"/>
          </p:cNvSpPr>
          <p:nvPr/>
        </p:nvSpPr>
        <p:spPr bwMode="auto">
          <a:xfrm>
            <a:off x="4040188" y="5749925"/>
            <a:ext cx="25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B.C.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65" name="Rectangle 3093"/>
          <p:cNvSpPr>
            <a:spLocks noChangeArrowheads="1"/>
          </p:cNvSpPr>
          <p:nvPr/>
        </p:nvSpPr>
        <p:spPr bwMode="auto">
          <a:xfrm>
            <a:off x="3624263" y="5607050"/>
            <a:ext cx="279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4000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66" name="Rectangle 3094"/>
          <p:cNvSpPr>
            <a:spLocks noChangeArrowheads="1"/>
          </p:cNvSpPr>
          <p:nvPr/>
        </p:nvSpPr>
        <p:spPr bwMode="auto">
          <a:xfrm>
            <a:off x="3636963" y="5753100"/>
            <a:ext cx="25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B.C.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67" name="Rectangle 3095"/>
          <p:cNvSpPr>
            <a:spLocks noChangeArrowheads="1"/>
          </p:cNvSpPr>
          <p:nvPr/>
        </p:nvSpPr>
        <p:spPr bwMode="auto">
          <a:xfrm>
            <a:off x="3240088" y="5603875"/>
            <a:ext cx="279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5000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68" name="Rectangle 3096"/>
          <p:cNvSpPr>
            <a:spLocks noChangeArrowheads="1"/>
          </p:cNvSpPr>
          <p:nvPr/>
        </p:nvSpPr>
        <p:spPr bwMode="auto">
          <a:xfrm>
            <a:off x="3255963" y="5753100"/>
            <a:ext cx="25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B.C.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69" name="Rectangle 3097"/>
          <p:cNvSpPr>
            <a:spLocks noChangeArrowheads="1"/>
          </p:cNvSpPr>
          <p:nvPr/>
        </p:nvSpPr>
        <p:spPr bwMode="auto">
          <a:xfrm>
            <a:off x="2900363" y="5603875"/>
            <a:ext cx="279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6000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70" name="Rectangle 3098"/>
          <p:cNvSpPr>
            <a:spLocks noChangeArrowheads="1"/>
          </p:cNvSpPr>
          <p:nvPr/>
        </p:nvSpPr>
        <p:spPr bwMode="auto">
          <a:xfrm>
            <a:off x="2916238" y="5753100"/>
            <a:ext cx="25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B.C.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71" name="Rectangle 3099"/>
          <p:cNvSpPr>
            <a:spLocks noChangeArrowheads="1"/>
          </p:cNvSpPr>
          <p:nvPr/>
        </p:nvSpPr>
        <p:spPr bwMode="auto">
          <a:xfrm>
            <a:off x="2551113" y="5603875"/>
            <a:ext cx="279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7000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72" name="Rectangle 3100"/>
          <p:cNvSpPr>
            <a:spLocks noChangeArrowheads="1"/>
          </p:cNvSpPr>
          <p:nvPr/>
        </p:nvSpPr>
        <p:spPr bwMode="auto">
          <a:xfrm>
            <a:off x="2563813" y="5749925"/>
            <a:ext cx="25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B.C.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73" name="Rectangle 3101"/>
          <p:cNvSpPr>
            <a:spLocks noChangeArrowheads="1"/>
          </p:cNvSpPr>
          <p:nvPr/>
        </p:nvSpPr>
        <p:spPr bwMode="auto">
          <a:xfrm>
            <a:off x="1938338" y="5603875"/>
            <a:ext cx="6223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1+ million 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74" name="Rectangle 3102"/>
          <p:cNvSpPr>
            <a:spLocks noChangeArrowheads="1"/>
          </p:cNvSpPr>
          <p:nvPr/>
        </p:nvSpPr>
        <p:spPr bwMode="auto">
          <a:xfrm>
            <a:off x="2084388" y="5749925"/>
            <a:ext cx="32861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years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75" name="Line 3103"/>
          <p:cNvSpPr>
            <a:spLocks noChangeShapeType="1"/>
          </p:cNvSpPr>
          <p:nvPr/>
        </p:nvSpPr>
        <p:spPr bwMode="auto">
          <a:xfrm flipV="1">
            <a:off x="1974850" y="1684338"/>
            <a:ext cx="1588" cy="390207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6" name="Rectangle 3104"/>
          <p:cNvSpPr>
            <a:spLocks noChangeArrowheads="1"/>
          </p:cNvSpPr>
          <p:nvPr/>
        </p:nvSpPr>
        <p:spPr bwMode="auto">
          <a:xfrm>
            <a:off x="1839913" y="2851150"/>
            <a:ext cx="84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8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77" name="Rectangle 3105"/>
          <p:cNvSpPr>
            <a:spLocks noChangeArrowheads="1"/>
          </p:cNvSpPr>
          <p:nvPr/>
        </p:nvSpPr>
        <p:spPr bwMode="auto">
          <a:xfrm>
            <a:off x="1839913" y="3175000"/>
            <a:ext cx="84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7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78" name="Rectangle 3106"/>
          <p:cNvSpPr>
            <a:spLocks noChangeArrowheads="1"/>
          </p:cNvSpPr>
          <p:nvPr/>
        </p:nvSpPr>
        <p:spPr bwMode="auto">
          <a:xfrm>
            <a:off x="1846263" y="3492500"/>
            <a:ext cx="84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6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79" name="Rectangle 3107"/>
          <p:cNvSpPr>
            <a:spLocks noChangeArrowheads="1"/>
          </p:cNvSpPr>
          <p:nvPr/>
        </p:nvSpPr>
        <p:spPr bwMode="auto">
          <a:xfrm>
            <a:off x="1846263" y="3822700"/>
            <a:ext cx="84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80" name="Rectangle 3108"/>
          <p:cNvSpPr>
            <a:spLocks noChangeArrowheads="1"/>
          </p:cNvSpPr>
          <p:nvPr/>
        </p:nvSpPr>
        <p:spPr bwMode="auto">
          <a:xfrm>
            <a:off x="1839913" y="4778375"/>
            <a:ext cx="84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81" name="Rectangle 3109"/>
          <p:cNvSpPr>
            <a:spLocks noChangeArrowheads="1"/>
          </p:cNvSpPr>
          <p:nvPr/>
        </p:nvSpPr>
        <p:spPr bwMode="auto">
          <a:xfrm>
            <a:off x="1846263" y="5102225"/>
            <a:ext cx="84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82" name="Rectangle 3110"/>
          <p:cNvSpPr>
            <a:spLocks noChangeArrowheads="1"/>
          </p:cNvSpPr>
          <p:nvPr/>
        </p:nvSpPr>
        <p:spPr bwMode="auto">
          <a:xfrm>
            <a:off x="1846263" y="4133850"/>
            <a:ext cx="84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4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83" name="Rectangle 3111"/>
          <p:cNvSpPr>
            <a:spLocks noChangeArrowheads="1"/>
          </p:cNvSpPr>
          <p:nvPr/>
        </p:nvSpPr>
        <p:spPr bwMode="auto">
          <a:xfrm>
            <a:off x="1839913" y="4454525"/>
            <a:ext cx="84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84" name="Rectangle 3112"/>
          <p:cNvSpPr>
            <a:spLocks noChangeArrowheads="1"/>
          </p:cNvSpPr>
          <p:nvPr/>
        </p:nvSpPr>
        <p:spPr bwMode="auto">
          <a:xfrm>
            <a:off x="2093913" y="2813050"/>
            <a:ext cx="25558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Old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85" name="Rectangle 3113"/>
          <p:cNvSpPr>
            <a:spLocks noChangeArrowheads="1"/>
          </p:cNvSpPr>
          <p:nvPr/>
        </p:nvSpPr>
        <p:spPr bwMode="auto">
          <a:xfrm>
            <a:off x="2005013" y="2974975"/>
            <a:ext cx="4238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Stone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86" name="Rectangle 3114"/>
          <p:cNvSpPr>
            <a:spLocks noChangeArrowheads="1"/>
          </p:cNvSpPr>
          <p:nvPr/>
        </p:nvSpPr>
        <p:spPr bwMode="auto">
          <a:xfrm>
            <a:off x="2074863" y="3140075"/>
            <a:ext cx="2873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Age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87" name="Rectangle 3115"/>
          <p:cNvSpPr>
            <a:spLocks noChangeArrowheads="1"/>
          </p:cNvSpPr>
          <p:nvPr/>
        </p:nvSpPr>
        <p:spPr bwMode="auto">
          <a:xfrm>
            <a:off x="2754313" y="3086100"/>
            <a:ext cx="11096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New Stone Age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88" name="Rectangle 3116"/>
          <p:cNvSpPr>
            <a:spLocks noChangeArrowheads="1"/>
          </p:cNvSpPr>
          <p:nvPr/>
        </p:nvSpPr>
        <p:spPr bwMode="auto">
          <a:xfrm>
            <a:off x="4081463" y="2933700"/>
            <a:ext cx="5159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Bronze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89" name="Rectangle 3117"/>
          <p:cNvSpPr>
            <a:spLocks noChangeArrowheads="1"/>
          </p:cNvSpPr>
          <p:nvPr/>
        </p:nvSpPr>
        <p:spPr bwMode="auto">
          <a:xfrm>
            <a:off x="4198938" y="3095625"/>
            <a:ext cx="2873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Age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90" name="Rectangle 3118"/>
          <p:cNvSpPr>
            <a:spLocks noChangeArrowheads="1"/>
          </p:cNvSpPr>
          <p:nvPr/>
        </p:nvSpPr>
        <p:spPr bwMode="auto">
          <a:xfrm>
            <a:off x="4783138" y="2917825"/>
            <a:ext cx="2889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Iron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91" name="Rectangle 3119"/>
          <p:cNvSpPr>
            <a:spLocks noChangeArrowheads="1"/>
          </p:cNvSpPr>
          <p:nvPr/>
        </p:nvSpPr>
        <p:spPr bwMode="auto">
          <a:xfrm>
            <a:off x="4783138" y="3082925"/>
            <a:ext cx="2873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Age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92" name="Rectangle 3120"/>
          <p:cNvSpPr>
            <a:spLocks noChangeArrowheads="1"/>
          </p:cNvSpPr>
          <p:nvPr/>
        </p:nvSpPr>
        <p:spPr bwMode="auto">
          <a:xfrm>
            <a:off x="5262563" y="2924175"/>
            <a:ext cx="48418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Middle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93" name="Rectangle 3121"/>
          <p:cNvSpPr>
            <a:spLocks noChangeArrowheads="1"/>
          </p:cNvSpPr>
          <p:nvPr/>
        </p:nvSpPr>
        <p:spPr bwMode="auto">
          <a:xfrm>
            <a:off x="5322888" y="3089275"/>
            <a:ext cx="3714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Ages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94" name="Rectangle 3122"/>
          <p:cNvSpPr>
            <a:spLocks noChangeArrowheads="1"/>
          </p:cNvSpPr>
          <p:nvPr/>
        </p:nvSpPr>
        <p:spPr bwMode="auto">
          <a:xfrm>
            <a:off x="5303838" y="2581275"/>
            <a:ext cx="5508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Modern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95" name="Rectangle 3123"/>
          <p:cNvSpPr>
            <a:spLocks noChangeArrowheads="1"/>
          </p:cNvSpPr>
          <p:nvPr/>
        </p:nvSpPr>
        <p:spPr bwMode="auto">
          <a:xfrm>
            <a:off x="5440363" y="2746375"/>
            <a:ext cx="2873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Age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96" name="Freeform 3124"/>
          <p:cNvSpPr>
            <a:spLocks/>
          </p:cNvSpPr>
          <p:nvPr/>
        </p:nvSpPr>
        <p:spPr bwMode="auto">
          <a:xfrm>
            <a:off x="2527300" y="3303588"/>
            <a:ext cx="1651000" cy="44450"/>
          </a:xfrm>
          <a:custGeom>
            <a:avLst/>
            <a:gdLst>
              <a:gd name="T0" fmla="*/ 2147483646 w 1040"/>
              <a:gd name="T1" fmla="*/ 2147483646 h 28"/>
              <a:gd name="T2" fmla="*/ 2147483646 w 1040"/>
              <a:gd name="T3" fmla="*/ 0 h 28"/>
              <a:gd name="T4" fmla="*/ 2147483646 w 1040"/>
              <a:gd name="T5" fmla="*/ 2147483646 h 28"/>
              <a:gd name="T6" fmla="*/ 2147483646 w 1040"/>
              <a:gd name="T7" fmla="*/ 2147483646 h 28"/>
              <a:gd name="T8" fmla="*/ 2147483646 w 1040"/>
              <a:gd name="T9" fmla="*/ 0 h 28"/>
              <a:gd name="T10" fmla="*/ 0 w 1040"/>
              <a:gd name="T11" fmla="*/ 2147483646 h 28"/>
              <a:gd name="T12" fmla="*/ 2147483646 w 1040"/>
              <a:gd name="T13" fmla="*/ 2147483646 h 28"/>
              <a:gd name="T14" fmla="*/ 2147483646 w 1040"/>
              <a:gd name="T15" fmla="*/ 2147483646 h 28"/>
              <a:gd name="T16" fmla="*/ 2147483646 w 1040"/>
              <a:gd name="T17" fmla="*/ 2147483646 h 28"/>
              <a:gd name="T18" fmla="*/ 2147483646 w 1040"/>
              <a:gd name="T19" fmla="*/ 2147483646 h 28"/>
              <a:gd name="T20" fmla="*/ 2147483646 w 1040"/>
              <a:gd name="T21" fmla="*/ 2147483646 h 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040" h="28">
                <a:moveTo>
                  <a:pt x="1040" y="14"/>
                </a:moveTo>
                <a:lnTo>
                  <a:pt x="1004" y="0"/>
                </a:lnTo>
                <a:lnTo>
                  <a:pt x="1008" y="10"/>
                </a:lnTo>
                <a:lnTo>
                  <a:pt x="34" y="10"/>
                </a:lnTo>
                <a:lnTo>
                  <a:pt x="38" y="0"/>
                </a:lnTo>
                <a:lnTo>
                  <a:pt x="0" y="14"/>
                </a:lnTo>
                <a:lnTo>
                  <a:pt x="38" y="28"/>
                </a:lnTo>
                <a:lnTo>
                  <a:pt x="34" y="18"/>
                </a:lnTo>
                <a:lnTo>
                  <a:pt x="1008" y="18"/>
                </a:lnTo>
                <a:lnTo>
                  <a:pt x="1004" y="28"/>
                </a:lnTo>
                <a:lnTo>
                  <a:pt x="1040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7" name="Freeform 3125"/>
          <p:cNvSpPr>
            <a:spLocks/>
          </p:cNvSpPr>
          <p:nvPr/>
        </p:nvSpPr>
        <p:spPr bwMode="auto">
          <a:xfrm>
            <a:off x="2527300" y="3303588"/>
            <a:ext cx="1651000" cy="44450"/>
          </a:xfrm>
          <a:custGeom>
            <a:avLst/>
            <a:gdLst>
              <a:gd name="T0" fmla="*/ 2147483646 w 1040"/>
              <a:gd name="T1" fmla="*/ 2147483646 h 28"/>
              <a:gd name="T2" fmla="*/ 2147483646 w 1040"/>
              <a:gd name="T3" fmla="*/ 0 h 28"/>
              <a:gd name="T4" fmla="*/ 2147483646 w 1040"/>
              <a:gd name="T5" fmla="*/ 2147483646 h 28"/>
              <a:gd name="T6" fmla="*/ 2147483646 w 1040"/>
              <a:gd name="T7" fmla="*/ 2147483646 h 28"/>
              <a:gd name="T8" fmla="*/ 2147483646 w 1040"/>
              <a:gd name="T9" fmla="*/ 0 h 28"/>
              <a:gd name="T10" fmla="*/ 0 w 1040"/>
              <a:gd name="T11" fmla="*/ 2147483646 h 28"/>
              <a:gd name="T12" fmla="*/ 2147483646 w 1040"/>
              <a:gd name="T13" fmla="*/ 2147483646 h 28"/>
              <a:gd name="T14" fmla="*/ 2147483646 w 1040"/>
              <a:gd name="T15" fmla="*/ 2147483646 h 28"/>
              <a:gd name="T16" fmla="*/ 2147483646 w 1040"/>
              <a:gd name="T17" fmla="*/ 2147483646 h 28"/>
              <a:gd name="T18" fmla="*/ 2147483646 w 1040"/>
              <a:gd name="T19" fmla="*/ 2147483646 h 28"/>
              <a:gd name="T20" fmla="*/ 2147483646 w 1040"/>
              <a:gd name="T21" fmla="*/ 2147483646 h 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040" h="28">
                <a:moveTo>
                  <a:pt x="1040" y="14"/>
                </a:moveTo>
                <a:lnTo>
                  <a:pt x="1004" y="0"/>
                </a:lnTo>
                <a:lnTo>
                  <a:pt x="1008" y="10"/>
                </a:lnTo>
                <a:lnTo>
                  <a:pt x="34" y="10"/>
                </a:lnTo>
                <a:lnTo>
                  <a:pt x="38" y="0"/>
                </a:lnTo>
                <a:lnTo>
                  <a:pt x="0" y="14"/>
                </a:lnTo>
                <a:lnTo>
                  <a:pt x="38" y="28"/>
                </a:lnTo>
                <a:lnTo>
                  <a:pt x="34" y="18"/>
                </a:lnTo>
                <a:lnTo>
                  <a:pt x="1008" y="18"/>
                </a:lnTo>
                <a:lnTo>
                  <a:pt x="1004" y="28"/>
                </a:lnTo>
                <a:lnTo>
                  <a:pt x="1040" y="14"/>
                </a:lnTo>
                <a:close/>
              </a:path>
            </a:pathLst>
          </a:custGeom>
          <a:noFill/>
          <a:ln w="47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8" name="Freeform 3126"/>
          <p:cNvSpPr>
            <a:spLocks/>
          </p:cNvSpPr>
          <p:nvPr/>
        </p:nvSpPr>
        <p:spPr bwMode="auto">
          <a:xfrm>
            <a:off x="1974850" y="3303588"/>
            <a:ext cx="488950" cy="44450"/>
          </a:xfrm>
          <a:custGeom>
            <a:avLst/>
            <a:gdLst>
              <a:gd name="T0" fmla="*/ 2147483646 w 308"/>
              <a:gd name="T1" fmla="*/ 2147483646 h 28"/>
              <a:gd name="T2" fmla="*/ 2147483646 w 308"/>
              <a:gd name="T3" fmla="*/ 0 h 28"/>
              <a:gd name="T4" fmla="*/ 2147483646 w 308"/>
              <a:gd name="T5" fmla="*/ 2147483646 h 28"/>
              <a:gd name="T6" fmla="*/ 0 w 308"/>
              <a:gd name="T7" fmla="*/ 2147483646 h 28"/>
              <a:gd name="T8" fmla="*/ 0 w 308"/>
              <a:gd name="T9" fmla="*/ 2147483646 h 28"/>
              <a:gd name="T10" fmla="*/ 2147483646 w 308"/>
              <a:gd name="T11" fmla="*/ 2147483646 h 28"/>
              <a:gd name="T12" fmla="*/ 2147483646 w 308"/>
              <a:gd name="T13" fmla="*/ 2147483646 h 28"/>
              <a:gd name="T14" fmla="*/ 2147483646 w 308"/>
              <a:gd name="T15" fmla="*/ 2147483646 h 2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08" h="28">
                <a:moveTo>
                  <a:pt x="308" y="14"/>
                </a:moveTo>
                <a:lnTo>
                  <a:pt x="272" y="0"/>
                </a:lnTo>
                <a:lnTo>
                  <a:pt x="276" y="10"/>
                </a:lnTo>
                <a:lnTo>
                  <a:pt x="0" y="10"/>
                </a:lnTo>
                <a:lnTo>
                  <a:pt x="0" y="18"/>
                </a:lnTo>
                <a:lnTo>
                  <a:pt x="276" y="18"/>
                </a:lnTo>
                <a:lnTo>
                  <a:pt x="272" y="28"/>
                </a:lnTo>
                <a:lnTo>
                  <a:pt x="308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9" name="Freeform 3127"/>
          <p:cNvSpPr>
            <a:spLocks/>
          </p:cNvSpPr>
          <p:nvPr/>
        </p:nvSpPr>
        <p:spPr bwMode="auto">
          <a:xfrm>
            <a:off x="4533900" y="3303588"/>
            <a:ext cx="781050" cy="44450"/>
          </a:xfrm>
          <a:custGeom>
            <a:avLst/>
            <a:gdLst>
              <a:gd name="T0" fmla="*/ 2147483646 w 492"/>
              <a:gd name="T1" fmla="*/ 2147483646 h 28"/>
              <a:gd name="T2" fmla="*/ 2147483646 w 492"/>
              <a:gd name="T3" fmla="*/ 0 h 28"/>
              <a:gd name="T4" fmla="*/ 2147483646 w 492"/>
              <a:gd name="T5" fmla="*/ 2147483646 h 28"/>
              <a:gd name="T6" fmla="*/ 2147483646 w 492"/>
              <a:gd name="T7" fmla="*/ 2147483646 h 28"/>
              <a:gd name="T8" fmla="*/ 2147483646 w 492"/>
              <a:gd name="T9" fmla="*/ 2147483646 h 28"/>
              <a:gd name="T10" fmla="*/ 2147483646 w 492"/>
              <a:gd name="T11" fmla="*/ 0 h 28"/>
              <a:gd name="T12" fmla="*/ 0 w 492"/>
              <a:gd name="T13" fmla="*/ 2147483646 h 28"/>
              <a:gd name="T14" fmla="*/ 2147483646 w 492"/>
              <a:gd name="T15" fmla="*/ 2147483646 h 28"/>
              <a:gd name="T16" fmla="*/ 2147483646 w 492"/>
              <a:gd name="T17" fmla="*/ 2147483646 h 28"/>
              <a:gd name="T18" fmla="*/ 2147483646 w 492"/>
              <a:gd name="T19" fmla="*/ 2147483646 h 28"/>
              <a:gd name="T20" fmla="*/ 2147483646 w 492"/>
              <a:gd name="T21" fmla="*/ 2147483646 h 28"/>
              <a:gd name="T22" fmla="*/ 2147483646 w 492"/>
              <a:gd name="T23" fmla="*/ 2147483646 h 28"/>
              <a:gd name="T24" fmla="*/ 2147483646 w 492"/>
              <a:gd name="T25" fmla="*/ 2147483646 h 2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92" h="28">
                <a:moveTo>
                  <a:pt x="492" y="14"/>
                </a:moveTo>
                <a:lnTo>
                  <a:pt x="456" y="0"/>
                </a:lnTo>
                <a:lnTo>
                  <a:pt x="460" y="10"/>
                </a:lnTo>
                <a:lnTo>
                  <a:pt x="74" y="10"/>
                </a:lnTo>
                <a:lnTo>
                  <a:pt x="32" y="10"/>
                </a:lnTo>
                <a:lnTo>
                  <a:pt x="38" y="0"/>
                </a:lnTo>
                <a:lnTo>
                  <a:pt x="0" y="14"/>
                </a:lnTo>
                <a:lnTo>
                  <a:pt x="38" y="28"/>
                </a:lnTo>
                <a:lnTo>
                  <a:pt x="32" y="18"/>
                </a:lnTo>
                <a:lnTo>
                  <a:pt x="90" y="18"/>
                </a:lnTo>
                <a:lnTo>
                  <a:pt x="460" y="18"/>
                </a:lnTo>
                <a:lnTo>
                  <a:pt x="456" y="28"/>
                </a:lnTo>
                <a:lnTo>
                  <a:pt x="492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00" name="Freeform 3128"/>
          <p:cNvSpPr>
            <a:spLocks/>
          </p:cNvSpPr>
          <p:nvPr/>
        </p:nvSpPr>
        <p:spPr bwMode="auto">
          <a:xfrm>
            <a:off x="5365750" y="3303588"/>
            <a:ext cx="304800" cy="44450"/>
          </a:xfrm>
          <a:custGeom>
            <a:avLst/>
            <a:gdLst>
              <a:gd name="T0" fmla="*/ 2147483646 w 192"/>
              <a:gd name="T1" fmla="*/ 2147483646 h 28"/>
              <a:gd name="T2" fmla="*/ 2147483646 w 192"/>
              <a:gd name="T3" fmla="*/ 0 h 28"/>
              <a:gd name="T4" fmla="*/ 2147483646 w 192"/>
              <a:gd name="T5" fmla="*/ 2147483646 h 28"/>
              <a:gd name="T6" fmla="*/ 2147483646 w 192"/>
              <a:gd name="T7" fmla="*/ 2147483646 h 28"/>
              <a:gd name="T8" fmla="*/ 2147483646 w 192"/>
              <a:gd name="T9" fmla="*/ 2147483646 h 28"/>
              <a:gd name="T10" fmla="*/ 2147483646 w 192"/>
              <a:gd name="T11" fmla="*/ 0 h 28"/>
              <a:gd name="T12" fmla="*/ 0 w 192"/>
              <a:gd name="T13" fmla="*/ 2147483646 h 28"/>
              <a:gd name="T14" fmla="*/ 2147483646 w 192"/>
              <a:gd name="T15" fmla="*/ 2147483646 h 28"/>
              <a:gd name="T16" fmla="*/ 2147483646 w 192"/>
              <a:gd name="T17" fmla="*/ 2147483646 h 28"/>
              <a:gd name="T18" fmla="*/ 2147483646 w 192"/>
              <a:gd name="T19" fmla="*/ 2147483646 h 28"/>
              <a:gd name="T20" fmla="*/ 2147483646 w 192"/>
              <a:gd name="T21" fmla="*/ 2147483646 h 28"/>
              <a:gd name="T22" fmla="*/ 2147483646 w 192"/>
              <a:gd name="T23" fmla="*/ 2147483646 h 28"/>
              <a:gd name="T24" fmla="*/ 2147483646 w 192"/>
              <a:gd name="T25" fmla="*/ 2147483646 h 2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92" h="28">
                <a:moveTo>
                  <a:pt x="192" y="14"/>
                </a:moveTo>
                <a:lnTo>
                  <a:pt x="154" y="0"/>
                </a:lnTo>
                <a:lnTo>
                  <a:pt x="158" y="10"/>
                </a:lnTo>
                <a:lnTo>
                  <a:pt x="72" y="10"/>
                </a:lnTo>
                <a:lnTo>
                  <a:pt x="32" y="10"/>
                </a:lnTo>
                <a:lnTo>
                  <a:pt x="36" y="0"/>
                </a:lnTo>
                <a:lnTo>
                  <a:pt x="0" y="14"/>
                </a:lnTo>
                <a:lnTo>
                  <a:pt x="36" y="28"/>
                </a:lnTo>
                <a:lnTo>
                  <a:pt x="32" y="18"/>
                </a:lnTo>
                <a:lnTo>
                  <a:pt x="88" y="18"/>
                </a:lnTo>
                <a:lnTo>
                  <a:pt x="158" y="18"/>
                </a:lnTo>
                <a:lnTo>
                  <a:pt x="154" y="28"/>
                </a:lnTo>
                <a:lnTo>
                  <a:pt x="192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01" name="Freeform 3129"/>
          <p:cNvSpPr>
            <a:spLocks/>
          </p:cNvSpPr>
          <p:nvPr/>
        </p:nvSpPr>
        <p:spPr bwMode="auto">
          <a:xfrm>
            <a:off x="5705475" y="3303588"/>
            <a:ext cx="177800" cy="44450"/>
          </a:xfrm>
          <a:custGeom>
            <a:avLst/>
            <a:gdLst>
              <a:gd name="T0" fmla="*/ 2147483646 w 112"/>
              <a:gd name="T1" fmla="*/ 2147483646 h 28"/>
              <a:gd name="T2" fmla="*/ 2147483646 w 112"/>
              <a:gd name="T3" fmla="*/ 0 h 28"/>
              <a:gd name="T4" fmla="*/ 2147483646 w 112"/>
              <a:gd name="T5" fmla="*/ 2147483646 h 28"/>
              <a:gd name="T6" fmla="*/ 2147483646 w 112"/>
              <a:gd name="T7" fmla="*/ 2147483646 h 28"/>
              <a:gd name="T8" fmla="*/ 2147483646 w 112"/>
              <a:gd name="T9" fmla="*/ 0 h 28"/>
              <a:gd name="T10" fmla="*/ 0 w 112"/>
              <a:gd name="T11" fmla="*/ 2147483646 h 28"/>
              <a:gd name="T12" fmla="*/ 2147483646 w 112"/>
              <a:gd name="T13" fmla="*/ 2147483646 h 28"/>
              <a:gd name="T14" fmla="*/ 2147483646 w 112"/>
              <a:gd name="T15" fmla="*/ 2147483646 h 28"/>
              <a:gd name="T16" fmla="*/ 2147483646 w 112"/>
              <a:gd name="T17" fmla="*/ 2147483646 h 28"/>
              <a:gd name="T18" fmla="*/ 2147483646 w 112"/>
              <a:gd name="T19" fmla="*/ 2147483646 h 28"/>
              <a:gd name="T20" fmla="*/ 2147483646 w 112"/>
              <a:gd name="T21" fmla="*/ 2147483646 h 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2" h="28">
                <a:moveTo>
                  <a:pt x="112" y="14"/>
                </a:moveTo>
                <a:lnTo>
                  <a:pt x="76" y="0"/>
                </a:lnTo>
                <a:lnTo>
                  <a:pt x="80" y="10"/>
                </a:lnTo>
                <a:lnTo>
                  <a:pt x="32" y="10"/>
                </a:lnTo>
                <a:lnTo>
                  <a:pt x="38" y="0"/>
                </a:lnTo>
                <a:lnTo>
                  <a:pt x="0" y="14"/>
                </a:lnTo>
                <a:lnTo>
                  <a:pt x="38" y="28"/>
                </a:lnTo>
                <a:lnTo>
                  <a:pt x="32" y="18"/>
                </a:lnTo>
                <a:lnTo>
                  <a:pt x="80" y="18"/>
                </a:lnTo>
                <a:lnTo>
                  <a:pt x="76" y="28"/>
                </a:lnTo>
                <a:lnTo>
                  <a:pt x="112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02" name="Line 3130"/>
          <p:cNvSpPr>
            <a:spLocks noChangeShapeType="1"/>
          </p:cNvSpPr>
          <p:nvPr/>
        </p:nvSpPr>
        <p:spPr bwMode="auto">
          <a:xfrm>
            <a:off x="5689600" y="3306763"/>
            <a:ext cx="1588" cy="44450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03" name="Line 3131"/>
          <p:cNvSpPr>
            <a:spLocks noChangeShapeType="1"/>
          </p:cNvSpPr>
          <p:nvPr/>
        </p:nvSpPr>
        <p:spPr bwMode="auto">
          <a:xfrm>
            <a:off x="5340350" y="3306763"/>
            <a:ext cx="1588" cy="412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04" name="Line 3132"/>
          <p:cNvSpPr>
            <a:spLocks noChangeShapeType="1"/>
          </p:cNvSpPr>
          <p:nvPr/>
        </p:nvSpPr>
        <p:spPr bwMode="auto">
          <a:xfrm>
            <a:off x="4508500" y="3306763"/>
            <a:ext cx="1588" cy="44450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05" name="Line 3133"/>
          <p:cNvSpPr>
            <a:spLocks noChangeShapeType="1"/>
          </p:cNvSpPr>
          <p:nvPr/>
        </p:nvSpPr>
        <p:spPr bwMode="auto">
          <a:xfrm>
            <a:off x="4197350" y="3306763"/>
            <a:ext cx="1588" cy="412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06" name="Line 3134"/>
          <p:cNvSpPr>
            <a:spLocks noChangeShapeType="1"/>
          </p:cNvSpPr>
          <p:nvPr/>
        </p:nvSpPr>
        <p:spPr bwMode="auto">
          <a:xfrm>
            <a:off x="2489200" y="3306763"/>
            <a:ext cx="1588" cy="412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07" name="Line 3135"/>
          <p:cNvSpPr>
            <a:spLocks noChangeShapeType="1"/>
          </p:cNvSpPr>
          <p:nvPr/>
        </p:nvSpPr>
        <p:spPr bwMode="auto">
          <a:xfrm>
            <a:off x="5800725" y="2884488"/>
            <a:ext cx="1588" cy="57150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08" name="Line 3136"/>
          <p:cNvSpPr>
            <a:spLocks noChangeShapeType="1"/>
          </p:cNvSpPr>
          <p:nvPr/>
        </p:nvSpPr>
        <p:spPr bwMode="auto">
          <a:xfrm>
            <a:off x="5800725" y="3001963"/>
            <a:ext cx="1588" cy="57150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09" name="Line 3137"/>
          <p:cNvSpPr>
            <a:spLocks noChangeShapeType="1"/>
          </p:cNvSpPr>
          <p:nvPr/>
        </p:nvSpPr>
        <p:spPr bwMode="auto">
          <a:xfrm>
            <a:off x="5800725" y="3119438"/>
            <a:ext cx="1588" cy="57150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10" name="Line 3138"/>
          <p:cNvSpPr>
            <a:spLocks noChangeShapeType="1"/>
          </p:cNvSpPr>
          <p:nvPr/>
        </p:nvSpPr>
        <p:spPr bwMode="auto">
          <a:xfrm>
            <a:off x="5800725" y="3233738"/>
            <a:ext cx="1588" cy="412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11" name="Line 3139"/>
          <p:cNvSpPr>
            <a:spLocks noChangeShapeType="1"/>
          </p:cNvSpPr>
          <p:nvPr/>
        </p:nvSpPr>
        <p:spPr bwMode="auto">
          <a:xfrm>
            <a:off x="2489200" y="1716088"/>
            <a:ext cx="1588" cy="571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12" name="Line 3140"/>
          <p:cNvSpPr>
            <a:spLocks noChangeShapeType="1"/>
          </p:cNvSpPr>
          <p:nvPr/>
        </p:nvSpPr>
        <p:spPr bwMode="auto">
          <a:xfrm>
            <a:off x="2489200" y="1833563"/>
            <a:ext cx="1588" cy="571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13" name="Line 3141"/>
          <p:cNvSpPr>
            <a:spLocks noChangeShapeType="1"/>
          </p:cNvSpPr>
          <p:nvPr/>
        </p:nvSpPr>
        <p:spPr bwMode="auto">
          <a:xfrm>
            <a:off x="2489200" y="1951038"/>
            <a:ext cx="1588" cy="571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14" name="Line 3142"/>
          <p:cNvSpPr>
            <a:spLocks noChangeShapeType="1"/>
          </p:cNvSpPr>
          <p:nvPr/>
        </p:nvSpPr>
        <p:spPr bwMode="auto">
          <a:xfrm>
            <a:off x="2489200" y="2065338"/>
            <a:ext cx="1588" cy="6032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15" name="Line 3143"/>
          <p:cNvSpPr>
            <a:spLocks noChangeShapeType="1"/>
          </p:cNvSpPr>
          <p:nvPr/>
        </p:nvSpPr>
        <p:spPr bwMode="auto">
          <a:xfrm>
            <a:off x="2489200" y="2182813"/>
            <a:ext cx="1588" cy="6032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16" name="Line 3144"/>
          <p:cNvSpPr>
            <a:spLocks noChangeShapeType="1"/>
          </p:cNvSpPr>
          <p:nvPr/>
        </p:nvSpPr>
        <p:spPr bwMode="auto">
          <a:xfrm>
            <a:off x="2489200" y="2300288"/>
            <a:ext cx="1588" cy="571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17" name="Line 3145"/>
          <p:cNvSpPr>
            <a:spLocks noChangeShapeType="1"/>
          </p:cNvSpPr>
          <p:nvPr/>
        </p:nvSpPr>
        <p:spPr bwMode="auto">
          <a:xfrm>
            <a:off x="2489200" y="2417763"/>
            <a:ext cx="1588" cy="571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18" name="Line 3146"/>
          <p:cNvSpPr>
            <a:spLocks noChangeShapeType="1"/>
          </p:cNvSpPr>
          <p:nvPr/>
        </p:nvSpPr>
        <p:spPr bwMode="auto">
          <a:xfrm>
            <a:off x="2489200" y="2535238"/>
            <a:ext cx="1588" cy="571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19" name="Line 3147"/>
          <p:cNvSpPr>
            <a:spLocks noChangeShapeType="1"/>
          </p:cNvSpPr>
          <p:nvPr/>
        </p:nvSpPr>
        <p:spPr bwMode="auto">
          <a:xfrm>
            <a:off x="2489200" y="2652713"/>
            <a:ext cx="1588" cy="571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20" name="Line 3148"/>
          <p:cNvSpPr>
            <a:spLocks noChangeShapeType="1"/>
          </p:cNvSpPr>
          <p:nvPr/>
        </p:nvSpPr>
        <p:spPr bwMode="auto">
          <a:xfrm>
            <a:off x="2489200" y="2767013"/>
            <a:ext cx="1588" cy="6032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21" name="Line 3149"/>
          <p:cNvSpPr>
            <a:spLocks noChangeShapeType="1"/>
          </p:cNvSpPr>
          <p:nvPr/>
        </p:nvSpPr>
        <p:spPr bwMode="auto">
          <a:xfrm>
            <a:off x="2489200" y="2884488"/>
            <a:ext cx="1588" cy="6032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22" name="Line 3150"/>
          <p:cNvSpPr>
            <a:spLocks noChangeShapeType="1"/>
          </p:cNvSpPr>
          <p:nvPr/>
        </p:nvSpPr>
        <p:spPr bwMode="auto">
          <a:xfrm>
            <a:off x="2489200" y="3001963"/>
            <a:ext cx="1588" cy="571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23" name="Line 3151"/>
          <p:cNvSpPr>
            <a:spLocks noChangeShapeType="1"/>
          </p:cNvSpPr>
          <p:nvPr/>
        </p:nvSpPr>
        <p:spPr bwMode="auto">
          <a:xfrm>
            <a:off x="2489200" y="3119438"/>
            <a:ext cx="1588" cy="571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24" name="Line 3152"/>
          <p:cNvSpPr>
            <a:spLocks noChangeShapeType="1"/>
          </p:cNvSpPr>
          <p:nvPr/>
        </p:nvSpPr>
        <p:spPr bwMode="auto">
          <a:xfrm>
            <a:off x="2489200" y="3236913"/>
            <a:ext cx="1588" cy="571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25" name="Line 3153"/>
          <p:cNvSpPr>
            <a:spLocks noChangeShapeType="1"/>
          </p:cNvSpPr>
          <p:nvPr/>
        </p:nvSpPr>
        <p:spPr bwMode="auto">
          <a:xfrm>
            <a:off x="2489200" y="3351213"/>
            <a:ext cx="1588" cy="6032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26" name="Line 3154"/>
          <p:cNvSpPr>
            <a:spLocks noChangeShapeType="1"/>
          </p:cNvSpPr>
          <p:nvPr/>
        </p:nvSpPr>
        <p:spPr bwMode="auto">
          <a:xfrm>
            <a:off x="2489200" y="3468688"/>
            <a:ext cx="1588" cy="6032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27" name="Line 3155"/>
          <p:cNvSpPr>
            <a:spLocks noChangeShapeType="1"/>
          </p:cNvSpPr>
          <p:nvPr/>
        </p:nvSpPr>
        <p:spPr bwMode="auto">
          <a:xfrm>
            <a:off x="2489200" y="3586163"/>
            <a:ext cx="1588" cy="571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28" name="Line 3156"/>
          <p:cNvSpPr>
            <a:spLocks noChangeShapeType="1"/>
          </p:cNvSpPr>
          <p:nvPr/>
        </p:nvSpPr>
        <p:spPr bwMode="auto">
          <a:xfrm>
            <a:off x="2489200" y="3703638"/>
            <a:ext cx="1588" cy="571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29" name="Line 3157"/>
          <p:cNvSpPr>
            <a:spLocks noChangeShapeType="1"/>
          </p:cNvSpPr>
          <p:nvPr/>
        </p:nvSpPr>
        <p:spPr bwMode="auto">
          <a:xfrm>
            <a:off x="2489200" y="3821113"/>
            <a:ext cx="1588" cy="571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30" name="Line 3158"/>
          <p:cNvSpPr>
            <a:spLocks noChangeShapeType="1"/>
          </p:cNvSpPr>
          <p:nvPr/>
        </p:nvSpPr>
        <p:spPr bwMode="auto">
          <a:xfrm>
            <a:off x="2489200" y="3935413"/>
            <a:ext cx="1588" cy="6032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31" name="Line 3159"/>
          <p:cNvSpPr>
            <a:spLocks noChangeShapeType="1"/>
          </p:cNvSpPr>
          <p:nvPr/>
        </p:nvSpPr>
        <p:spPr bwMode="auto">
          <a:xfrm>
            <a:off x="2489200" y="4052888"/>
            <a:ext cx="1588" cy="6032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32" name="Line 3160"/>
          <p:cNvSpPr>
            <a:spLocks noChangeShapeType="1"/>
          </p:cNvSpPr>
          <p:nvPr/>
        </p:nvSpPr>
        <p:spPr bwMode="auto">
          <a:xfrm>
            <a:off x="2489200" y="4170363"/>
            <a:ext cx="1588" cy="6032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33" name="Line 3161"/>
          <p:cNvSpPr>
            <a:spLocks noChangeShapeType="1"/>
          </p:cNvSpPr>
          <p:nvPr/>
        </p:nvSpPr>
        <p:spPr bwMode="auto">
          <a:xfrm>
            <a:off x="2489200" y="4287838"/>
            <a:ext cx="1588" cy="571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34" name="Line 3162"/>
          <p:cNvSpPr>
            <a:spLocks noChangeShapeType="1"/>
          </p:cNvSpPr>
          <p:nvPr/>
        </p:nvSpPr>
        <p:spPr bwMode="auto">
          <a:xfrm>
            <a:off x="2489200" y="4405313"/>
            <a:ext cx="1588" cy="571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35" name="Line 3163"/>
          <p:cNvSpPr>
            <a:spLocks noChangeShapeType="1"/>
          </p:cNvSpPr>
          <p:nvPr/>
        </p:nvSpPr>
        <p:spPr bwMode="auto">
          <a:xfrm>
            <a:off x="2489200" y="4522788"/>
            <a:ext cx="1588" cy="571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36" name="Line 3164"/>
          <p:cNvSpPr>
            <a:spLocks noChangeShapeType="1"/>
          </p:cNvSpPr>
          <p:nvPr/>
        </p:nvSpPr>
        <p:spPr bwMode="auto">
          <a:xfrm>
            <a:off x="2489200" y="4637088"/>
            <a:ext cx="1588" cy="6032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37" name="Line 3165"/>
          <p:cNvSpPr>
            <a:spLocks noChangeShapeType="1"/>
          </p:cNvSpPr>
          <p:nvPr/>
        </p:nvSpPr>
        <p:spPr bwMode="auto">
          <a:xfrm>
            <a:off x="2489200" y="4754563"/>
            <a:ext cx="1588" cy="6032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38" name="Line 3166"/>
          <p:cNvSpPr>
            <a:spLocks noChangeShapeType="1"/>
          </p:cNvSpPr>
          <p:nvPr/>
        </p:nvSpPr>
        <p:spPr bwMode="auto">
          <a:xfrm>
            <a:off x="2489200" y="4872038"/>
            <a:ext cx="1588" cy="571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39" name="Line 3167"/>
          <p:cNvSpPr>
            <a:spLocks noChangeShapeType="1"/>
          </p:cNvSpPr>
          <p:nvPr/>
        </p:nvSpPr>
        <p:spPr bwMode="auto">
          <a:xfrm>
            <a:off x="2489200" y="4989513"/>
            <a:ext cx="1588" cy="571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40" name="Line 3168"/>
          <p:cNvSpPr>
            <a:spLocks noChangeShapeType="1"/>
          </p:cNvSpPr>
          <p:nvPr/>
        </p:nvSpPr>
        <p:spPr bwMode="auto">
          <a:xfrm>
            <a:off x="2489200" y="5106988"/>
            <a:ext cx="1588" cy="571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41" name="Line 3169"/>
          <p:cNvSpPr>
            <a:spLocks noChangeShapeType="1"/>
          </p:cNvSpPr>
          <p:nvPr/>
        </p:nvSpPr>
        <p:spPr bwMode="auto">
          <a:xfrm>
            <a:off x="2489200" y="5221288"/>
            <a:ext cx="1588" cy="6032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42" name="Line 3170"/>
          <p:cNvSpPr>
            <a:spLocks noChangeShapeType="1"/>
          </p:cNvSpPr>
          <p:nvPr/>
        </p:nvSpPr>
        <p:spPr bwMode="auto">
          <a:xfrm>
            <a:off x="2489200" y="5338763"/>
            <a:ext cx="1588" cy="6032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43" name="Line 3171"/>
          <p:cNvSpPr>
            <a:spLocks noChangeShapeType="1"/>
          </p:cNvSpPr>
          <p:nvPr/>
        </p:nvSpPr>
        <p:spPr bwMode="auto">
          <a:xfrm>
            <a:off x="2489200" y="5456238"/>
            <a:ext cx="1588" cy="571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44" name="Line 3172"/>
          <p:cNvSpPr>
            <a:spLocks noChangeShapeType="1"/>
          </p:cNvSpPr>
          <p:nvPr/>
        </p:nvSpPr>
        <p:spPr bwMode="auto">
          <a:xfrm>
            <a:off x="2489200" y="5573713"/>
            <a:ext cx="1588" cy="1270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45" name="Rectangle 3173"/>
          <p:cNvSpPr>
            <a:spLocks noChangeArrowheads="1"/>
          </p:cNvSpPr>
          <p:nvPr/>
        </p:nvSpPr>
        <p:spPr bwMode="auto">
          <a:xfrm>
            <a:off x="3182938" y="5162550"/>
            <a:ext cx="8699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Black Death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46" name="Rectangle 3174"/>
          <p:cNvSpPr>
            <a:spLocks noChangeArrowheads="1"/>
          </p:cNvSpPr>
          <p:nvPr/>
        </p:nvSpPr>
        <p:spPr bwMode="auto">
          <a:xfrm>
            <a:off x="4097338" y="5162550"/>
            <a:ext cx="1524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—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47" name="Rectangle 3175"/>
          <p:cNvSpPr>
            <a:spLocks noChangeArrowheads="1"/>
          </p:cNvSpPr>
          <p:nvPr/>
        </p:nvSpPr>
        <p:spPr bwMode="auto">
          <a:xfrm>
            <a:off x="4259263" y="5162550"/>
            <a:ext cx="81438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The Plague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48" name="Line 3176"/>
          <p:cNvSpPr>
            <a:spLocks noChangeShapeType="1"/>
          </p:cNvSpPr>
          <p:nvPr/>
        </p:nvSpPr>
        <p:spPr bwMode="auto">
          <a:xfrm flipV="1">
            <a:off x="1974850" y="5580063"/>
            <a:ext cx="63500" cy="63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49" name="Line 3177"/>
          <p:cNvSpPr>
            <a:spLocks noChangeShapeType="1"/>
          </p:cNvSpPr>
          <p:nvPr/>
        </p:nvSpPr>
        <p:spPr bwMode="auto">
          <a:xfrm>
            <a:off x="1974850" y="3011488"/>
            <a:ext cx="60325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0" name="Line 3178"/>
          <p:cNvSpPr>
            <a:spLocks noChangeShapeType="1"/>
          </p:cNvSpPr>
          <p:nvPr/>
        </p:nvSpPr>
        <p:spPr bwMode="auto">
          <a:xfrm>
            <a:off x="1974850" y="3652838"/>
            <a:ext cx="44450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1" name="Line 3179"/>
          <p:cNvSpPr>
            <a:spLocks noChangeShapeType="1"/>
          </p:cNvSpPr>
          <p:nvPr/>
        </p:nvSpPr>
        <p:spPr bwMode="auto">
          <a:xfrm>
            <a:off x="1974850" y="3970338"/>
            <a:ext cx="44450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2" name="Line 3180"/>
          <p:cNvSpPr>
            <a:spLocks noChangeShapeType="1"/>
          </p:cNvSpPr>
          <p:nvPr/>
        </p:nvSpPr>
        <p:spPr bwMode="auto">
          <a:xfrm>
            <a:off x="1974850" y="4291013"/>
            <a:ext cx="44450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3" name="Line 3181"/>
          <p:cNvSpPr>
            <a:spLocks noChangeShapeType="1"/>
          </p:cNvSpPr>
          <p:nvPr/>
        </p:nvSpPr>
        <p:spPr bwMode="auto">
          <a:xfrm>
            <a:off x="1974850" y="4611688"/>
            <a:ext cx="44450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4" name="Line 3182"/>
          <p:cNvSpPr>
            <a:spLocks noChangeShapeType="1"/>
          </p:cNvSpPr>
          <p:nvPr/>
        </p:nvSpPr>
        <p:spPr bwMode="auto">
          <a:xfrm>
            <a:off x="1974850" y="4932363"/>
            <a:ext cx="44450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5" name="Line 3183"/>
          <p:cNvSpPr>
            <a:spLocks noChangeShapeType="1"/>
          </p:cNvSpPr>
          <p:nvPr/>
        </p:nvSpPr>
        <p:spPr bwMode="auto">
          <a:xfrm>
            <a:off x="1974850" y="5249863"/>
            <a:ext cx="44450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6" name="Line 3184"/>
          <p:cNvSpPr>
            <a:spLocks noChangeShapeType="1"/>
          </p:cNvSpPr>
          <p:nvPr/>
        </p:nvSpPr>
        <p:spPr bwMode="auto">
          <a:xfrm>
            <a:off x="1978025" y="1728788"/>
            <a:ext cx="44450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7" name="Line 3185"/>
          <p:cNvSpPr>
            <a:spLocks noChangeShapeType="1"/>
          </p:cNvSpPr>
          <p:nvPr/>
        </p:nvSpPr>
        <p:spPr bwMode="auto">
          <a:xfrm>
            <a:off x="1978025" y="2046288"/>
            <a:ext cx="44450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8" name="Line 3186"/>
          <p:cNvSpPr>
            <a:spLocks noChangeShapeType="1"/>
          </p:cNvSpPr>
          <p:nvPr/>
        </p:nvSpPr>
        <p:spPr bwMode="auto">
          <a:xfrm>
            <a:off x="1978025" y="2366963"/>
            <a:ext cx="44450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9" name="Line 3187"/>
          <p:cNvSpPr>
            <a:spLocks noChangeShapeType="1"/>
          </p:cNvSpPr>
          <p:nvPr/>
        </p:nvSpPr>
        <p:spPr bwMode="auto">
          <a:xfrm>
            <a:off x="1978025" y="2687638"/>
            <a:ext cx="44450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60" name="Rectangle 3188"/>
          <p:cNvSpPr>
            <a:spLocks noChangeArrowheads="1"/>
          </p:cNvSpPr>
          <p:nvPr/>
        </p:nvSpPr>
        <p:spPr bwMode="auto">
          <a:xfrm>
            <a:off x="1824038" y="2540000"/>
            <a:ext cx="84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9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61" name="Rectangle 3189"/>
          <p:cNvSpPr>
            <a:spLocks noChangeArrowheads="1"/>
          </p:cNvSpPr>
          <p:nvPr/>
        </p:nvSpPr>
        <p:spPr bwMode="auto">
          <a:xfrm>
            <a:off x="1760538" y="2241550"/>
            <a:ext cx="168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10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62" name="Rectangle 3190"/>
          <p:cNvSpPr>
            <a:spLocks noChangeArrowheads="1"/>
          </p:cNvSpPr>
          <p:nvPr/>
        </p:nvSpPr>
        <p:spPr bwMode="auto">
          <a:xfrm>
            <a:off x="1763713" y="1927225"/>
            <a:ext cx="168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11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63" name="Rectangle 3191"/>
          <p:cNvSpPr>
            <a:spLocks noChangeArrowheads="1"/>
          </p:cNvSpPr>
          <p:nvPr/>
        </p:nvSpPr>
        <p:spPr bwMode="auto">
          <a:xfrm>
            <a:off x="1760538" y="1600200"/>
            <a:ext cx="168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12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64" name="Line 3192"/>
          <p:cNvSpPr>
            <a:spLocks noChangeShapeType="1"/>
          </p:cNvSpPr>
          <p:nvPr/>
        </p:nvSpPr>
        <p:spPr bwMode="auto">
          <a:xfrm flipV="1">
            <a:off x="5848350" y="5516563"/>
            <a:ext cx="1588" cy="6667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65" name="Line 3193"/>
          <p:cNvSpPr>
            <a:spLocks noChangeShapeType="1"/>
          </p:cNvSpPr>
          <p:nvPr/>
        </p:nvSpPr>
        <p:spPr bwMode="auto">
          <a:xfrm flipV="1">
            <a:off x="6191250" y="5535613"/>
            <a:ext cx="1588" cy="444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66" name="Line 3194"/>
          <p:cNvSpPr>
            <a:spLocks noChangeShapeType="1"/>
          </p:cNvSpPr>
          <p:nvPr/>
        </p:nvSpPr>
        <p:spPr bwMode="auto">
          <a:xfrm flipV="1">
            <a:off x="6505575" y="5535613"/>
            <a:ext cx="1588" cy="444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67" name="Rectangle 3195"/>
          <p:cNvSpPr>
            <a:spLocks noChangeArrowheads="1"/>
          </p:cNvSpPr>
          <p:nvPr/>
        </p:nvSpPr>
        <p:spPr bwMode="auto">
          <a:xfrm>
            <a:off x="6072188" y="5607050"/>
            <a:ext cx="25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A.D.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68" name="Rectangle 3196"/>
          <p:cNvSpPr>
            <a:spLocks noChangeArrowheads="1"/>
          </p:cNvSpPr>
          <p:nvPr/>
        </p:nvSpPr>
        <p:spPr bwMode="auto">
          <a:xfrm>
            <a:off x="6059488" y="5753100"/>
            <a:ext cx="279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3000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69" name="Rectangle 3197"/>
          <p:cNvSpPr>
            <a:spLocks noChangeArrowheads="1"/>
          </p:cNvSpPr>
          <p:nvPr/>
        </p:nvSpPr>
        <p:spPr bwMode="auto">
          <a:xfrm>
            <a:off x="6386513" y="5607050"/>
            <a:ext cx="25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A.D.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70" name="Rectangle 3198"/>
          <p:cNvSpPr>
            <a:spLocks noChangeArrowheads="1"/>
          </p:cNvSpPr>
          <p:nvPr/>
        </p:nvSpPr>
        <p:spPr bwMode="auto">
          <a:xfrm>
            <a:off x="6373813" y="5753100"/>
            <a:ext cx="279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4000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71" name="Rectangle 3199"/>
          <p:cNvSpPr>
            <a:spLocks noChangeArrowheads="1"/>
          </p:cNvSpPr>
          <p:nvPr/>
        </p:nvSpPr>
        <p:spPr bwMode="auto">
          <a:xfrm>
            <a:off x="6713538" y="5607050"/>
            <a:ext cx="25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A.D.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72" name="Rectangle 3200"/>
          <p:cNvSpPr>
            <a:spLocks noChangeArrowheads="1"/>
          </p:cNvSpPr>
          <p:nvPr/>
        </p:nvSpPr>
        <p:spPr bwMode="auto">
          <a:xfrm>
            <a:off x="6697663" y="5753100"/>
            <a:ext cx="279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5000</a:t>
            </a:r>
            <a:endParaRPr lang="en-US" altLang="en-US" sz="10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73" name="Rectangle 3201"/>
          <p:cNvSpPr>
            <a:spLocks noChangeArrowheads="1"/>
          </p:cNvSpPr>
          <p:nvPr/>
        </p:nvSpPr>
        <p:spPr bwMode="auto">
          <a:xfrm>
            <a:off x="1974850" y="1684338"/>
            <a:ext cx="4803775" cy="3895725"/>
          </a:xfrm>
          <a:prstGeom prst="rect">
            <a:avLst/>
          </a:prstGeom>
          <a:noFill/>
          <a:ln w="1746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74" name="Rectangle 3202"/>
          <p:cNvSpPr>
            <a:spLocks noChangeArrowheads="1"/>
          </p:cNvSpPr>
          <p:nvPr/>
        </p:nvSpPr>
        <p:spPr bwMode="auto">
          <a:xfrm>
            <a:off x="5351463" y="5118100"/>
            <a:ext cx="3365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1800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75" name="Line 3203"/>
          <p:cNvSpPr>
            <a:spLocks noChangeShapeType="1"/>
          </p:cNvSpPr>
          <p:nvPr/>
        </p:nvSpPr>
        <p:spPr bwMode="auto">
          <a:xfrm>
            <a:off x="5724525" y="5237163"/>
            <a:ext cx="98425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76" name="Line 3204"/>
          <p:cNvSpPr>
            <a:spLocks noChangeShapeType="1"/>
          </p:cNvSpPr>
          <p:nvPr/>
        </p:nvSpPr>
        <p:spPr bwMode="auto">
          <a:xfrm>
            <a:off x="5768975" y="5049838"/>
            <a:ext cx="98425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77" name="Rectangle 3205"/>
          <p:cNvSpPr>
            <a:spLocks noChangeArrowheads="1"/>
          </p:cNvSpPr>
          <p:nvPr/>
        </p:nvSpPr>
        <p:spPr bwMode="auto">
          <a:xfrm>
            <a:off x="5405438" y="4914900"/>
            <a:ext cx="3365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1900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78" name="Line 3206"/>
          <p:cNvSpPr>
            <a:spLocks noChangeShapeType="1"/>
          </p:cNvSpPr>
          <p:nvPr/>
        </p:nvSpPr>
        <p:spPr bwMode="auto">
          <a:xfrm>
            <a:off x="5765800" y="4741863"/>
            <a:ext cx="95250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79" name="Rectangle 3207"/>
          <p:cNvSpPr>
            <a:spLocks noChangeArrowheads="1"/>
          </p:cNvSpPr>
          <p:nvPr/>
        </p:nvSpPr>
        <p:spPr bwMode="auto">
          <a:xfrm>
            <a:off x="5414963" y="4625975"/>
            <a:ext cx="3365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1950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80" name="Line 3208"/>
          <p:cNvSpPr>
            <a:spLocks noChangeShapeType="1"/>
          </p:cNvSpPr>
          <p:nvPr/>
        </p:nvSpPr>
        <p:spPr bwMode="auto">
          <a:xfrm>
            <a:off x="5778500" y="4259263"/>
            <a:ext cx="95250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81" name="Rectangle 3209"/>
          <p:cNvSpPr>
            <a:spLocks noChangeArrowheads="1"/>
          </p:cNvSpPr>
          <p:nvPr/>
        </p:nvSpPr>
        <p:spPr bwMode="auto">
          <a:xfrm>
            <a:off x="5414963" y="4143375"/>
            <a:ext cx="3365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1975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82" name="Rectangle 3210"/>
          <p:cNvSpPr>
            <a:spLocks noChangeArrowheads="1"/>
          </p:cNvSpPr>
          <p:nvPr/>
        </p:nvSpPr>
        <p:spPr bwMode="auto">
          <a:xfrm>
            <a:off x="5411788" y="3505200"/>
            <a:ext cx="3365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2000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83" name="Line 3211"/>
          <p:cNvSpPr>
            <a:spLocks noChangeShapeType="1"/>
          </p:cNvSpPr>
          <p:nvPr/>
        </p:nvSpPr>
        <p:spPr bwMode="auto">
          <a:xfrm>
            <a:off x="5784850" y="3630613"/>
            <a:ext cx="95250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84" name="Line 3212"/>
          <p:cNvSpPr>
            <a:spLocks noChangeShapeType="1"/>
          </p:cNvSpPr>
          <p:nvPr/>
        </p:nvSpPr>
        <p:spPr bwMode="auto">
          <a:xfrm>
            <a:off x="5807075" y="2170113"/>
            <a:ext cx="95250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85" name="Rectangle 3213"/>
          <p:cNvSpPr>
            <a:spLocks noChangeArrowheads="1"/>
          </p:cNvSpPr>
          <p:nvPr/>
        </p:nvSpPr>
        <p:spPr bwMode="auto">
          <a:xfrm>
            <a:off x="5437188" y="2057400"/>
            <a:ext cx="3365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2100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86" name="Line 3214"/>
          <p:cNvSpPr>
            <a:spLocks noChangeShapeType="1"/>
          </p:cNvSpPr>
          <p:nvPr/>
        </p:nvSpPr>
        <p:spPr bwMode="auto">
          <a:xfrm>
            <a:off x="5038725" y="5278438"/>
            <a:ext cx="619125" cy="11747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87" name="Line 3215"/>
          <p:cNvSpPr>
            <a:spLocks noChangeShapeType="1"/>
          </p:cNvSpPr>
          <p:nvPr/>
        </p:nvSpPr>
        <p:spPr bwMode="auto">
          <a:xfrm flipV="1">
            <a:off x="4524375" y="5538788"/>
            <a:ext cx="1588" cy="444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88" name="Line 3216"/>
          <p:cNvSpPr>
            <a:spLocks noChangeShapeType="1"/>
          </p:cNvSpPr>
          <p:nvPr/>
        </p:nvSpPr>
        <p:spPr bwMode="auto">
          <a:xfrm flipV="1">
            <a:off x="4175125" y="5538788"/>
            <a:ext cx="1588" cy="444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89" name="Freeform 3217"/>
          <p:cNvSpPr>
            <a:spLocks/>
          </p:cNvSpPr>
          <p:nvPr/>
        </p:nvSpPr>
        <p:spPr bwMode="auto">
          <a:xfrm>
            <a:off x="1968500" y="2122488"/>
            <a:ext cx="4806950" cy="3463925"/>
          </a:xfrm>
          <a:custGeom>
            <a:avLst/>
            <a:gdLst>
              <a:gd name="T0" fmla="*/ 2147483646 w 3028"/>
              <a:gd name="T1" fmla="*/ 0 h 2182"/>
              <a:gd name="T2" fmla="*/ 2147483646 w 3028"/>
              <a:gd name="T3" fmla="*/ 0 h 2182"/>
              <a:gd name="T4" fmla="*/ 2147483646 w 3028"/>
              <a:gd name="T5" fmla="*/ 0 h 2182"/>
              <a:gd name="T6" fmla="*/ 2147483646 w 3028"/>
              <a:gd name="T7" fmla="*/ 0 h 2182"/>
              <a:gd name="T8" fmla="*/ 2147483646 w 3028"/>
              <a:gd name="T9" fmla="*/ 0 h 2182"/>
              <a:gd name="T10" fmla="*/ 2147483646 w 3028"/>
              <a:gd name="T11" fmla="*/ 2147483646 h 2182"/>
              <a:gd name="T12" fmla="*/ 2147483646 w 3028"/>
              <a:gd name="T13" fmla="*/ 2147483646 h 2182"/>
              <a:gd name="T14" fmla="*/ 2147483646 w 3028"/>
              <a:gd name="T15" fmla="*/ 2147483646 h 2182"/>
              <a:gd name="T16" fmla="*/ 2147483646 w 3028"/>
              <a:gd name="T17" fmla="*/ 2147483646 h 2182"/>
              <a:gd name="T18" fmla="*/ 2147483646 w 3028"/>
              <a:gd name="T19" fmla="*/ 2147483646 h 2182"/>
              <a:gd name="T20" fmla="*/ 2147483646 w 3028"/>
              <a:gd name="T21" fmla="*/ 2147483646 h 2182"/>
              <a:gd name="T22" fmla="*/ 2147483646 w 3028"/>
              <a:gd name="T23" fmla="*/ 2147483646 h 2182"/>
              <a:gd name="T24" fmla="*/ 2147483646 w 3028"/>
              <a:gd name="T25" fmla="*/ 2147483646 h 2182"/>
              <a:gd name="T26" fmla="*/ 2147483646 w 3028"/>
              <a:gd name="T27" fmla="*/ 2147483646 h 2182"/>
              <a:gd name="T28" fmla="*/ 2147483646 w 3028"/>
              <a:gd name="T29" fmla="*/ 2147483646 h 2182"/>
              <a:gd name="T30" fmla="*/ 2147483646 w 3028"/>
              <a:gd name="T31" fmla="*/ 2147483646 h 2182"/>
              <a:gd name="T32" fmla="*/ 2147483646 w 3028"/>
              <a:gd name="T33" fmla="*/ 2147483646 h 2182"/>
              <a:gd name="T34" fmla="*/ 2147483646 w 3028"/>
              <a:gd name="T35" fmla="*/ 2147483646 h 2182"/>
              <a:gd name="T36" fmla="*/ 2147483646 w 3028"/>
              <a:gd name="T37" fmla="*/ 2147483646 h 2182"/>
              <a:gd name="T38" fmla="*/ 2147483646 w 3028"/>
              <a:gd name="T39" fmla="*/ 2147483646 h 2182"/>
              <a:gd name="T40" fmla="*/ 2147483646 w 3028"/>
              <a:gd name="T41" fmla="*/ 2147483646 h 2182"/>
              <a:gd name="T42" fmla="*/ 2147483646 w 3028"/>
              <a:gd name="T43" fmla="*/ 2147483646 h 2182"/>
              <a:gd name="T44" fmla="*/ 2147483646 w 3028"/>
              <a:gd name="T45" fmla="*/ 2147483646 h 2182"/>
              <a:gd name="T46" fmla="*/ 2147483646 w 3028"/>
              <a:gd name="T47" fmla="*/ 2147483646 h 2182"/>
              <a:gd name="T48" fmla="*/ 2147483646 w 3028"/>
              <a:gd name="T49" fmla="*/ 2147483646 h 2182"/>
              <a:gd name="T50" fmla="*/ 2147483646 w 3028"/>
              <a:gd name="T51" fmla="*/ 2147483646 h 2182"/>
              <a:gd name="T52" fmla="*/ 2147483646 w 3028"/>
              <a:gd name="T53" fmla="*/ 2147483646 h 2182"/>
              <a:gd name="T54" fmla="*/ 2147483646 w 3028"/>
              <a:gd name="T55" fmla="*/ 2147483646 h 2182"/>
              <a:gd name="T56" fmla="*/ 2147483646 w 3028"/>
              <a:gd name="T57" fmla="*/ 2147483646 h 2182"/>
              <a:gd name="T58" fmla="*/ 2147483646 w 3028"/>
              <a:gd name="T59" fmla="*/ 2147483646 h 2182"/>
              <a:gd name="T60" fmla="*/ 2147483646 w 3028"/>
              <a:gd name="T61" fmla="*/ 2147483646 h 2182"/>
              <a:gd name="T62" fmla="*/ 2147483646 w 3028"/>
              <a:gd name="T63" fmla="*/ 2147483646 h 2182"/>
              <a:gd name="T64" fmla="*/ 2147483646 w 3028"/>
              <a:gd name="T65" fmla="*/ 2147483646 h 2182"/>
              <a:gd name="T66" fmla="*/ 2147483646 w 3028"/>
              <a:gd name="T67" fmla="*/ 2147483646 h 2182"/>
              <a:gd name="T68" fmla="*/ 2147483646 w 3028"/>
              <a:gd name="T69" fmla="*/ 2147483646 h 2182"/>
              <a:gd name="T70" fmla="*/ 2147483646 w 3028"/>
              <a:gd name="T71" fmla="*/ 2147483646 h 2182"/>
              <a:gd name="T72" fmla="*/ 2147483646 w 3028"/>
              <a:gd name="T73" fmla="*/ 2147483646 h 2182"/>
              <a:gd name="T74" fmla="*/ 2147483646 w 3028"/>
              <a:gd name="T75" fmla="*/ 2147483646 h 2182"/>
              <a:gd name="T76" fmla="*/ 2147483646 w 3028"/>
              <a:gd name="T77" fmla="*/ 2147483646 h 2182"/>
              <a:gd name="T78" fmla="*/ 2147483646 w 3028"/>
              <a:gd name="T79" fmla="*/ 2147483646 h 2182"/>
              <a:gd name="T80" fmla="*/ 2147483646 w 3028"/>
              <a:gd name="T81" fmla="*/ 2147483646 h 2182"/>
              <a:gd name="T82" fmla="*/ 2147483646 w 3028"/>
              <a:gd name="T83" fmla="*/ 2147483646 h 2182"/>
              <a:gd name="T84" fmla="*/ 2147483646 w 3028"/>
              <a:gd name="T85" fmla="*/ 2147483646 h 2182"/>
              <a:gd name="T86" fmla="*/ 2147483646 w 3028"/>
              <a:gd name="T87" fmla="*/ 2147483646 h 2182"/>
              <a:gd name="T88" fmla="*/ 2147483646 w 3028"/>
              <a:gd name="T89" fmla="*/ 2147483646 h 2182"/>
              <a:gd name="T90" fmla="*/ 2147483646 w 3028"/>
              <a:gd name="T91" fmla="*/ 2147483646 h 2182"/>
              <a:gd name="T92" fmla="*/ 2147483646 w 3028"/>
              <a:gd name="T93" fmla="*/ 2147483646 h 2182"/>
              <a:gd name="T94" fmla="*/ 2147483646 w 3028"/>
              <a:gd name="T95" fmla="*/ 2147483646 h 2182"/>
              <a:gd name="T96" fmla="*/ 2147483646 w 3028"/>
              <a:gd name="T97" fmla="*/ 2147483646 h 2182"/>
              <a:gd name="T98" fmla="*/ 2147483646 w 3028"/>
              <a:gd name="T99" fmla="*/ 2147483646 h 2182"/>
              <a:gd name="T100" fmla="*/ 2147483646 w 3028"/>
              <a:gd name="T101" fmla="*/ 2147483646 h 2182"/>
              <a:gd name="T102" fmla="*/ 2147483646 w 3028"/>
              <a:gd name="T103" fmla="*/ 2147483646 h 2182"/>
              <a:gd name="T104" fmla="*/ 2147483646 w 3028"/>
              <a:gd name="T105" fmla="*/ 2147483646 h 2182"/>
              <a:gd name="T106" fmla="*/ 2147483646 w 3028"/>
              <a:gd name="T107" fmla="*/ 2147483646 h 2182"/>
              <a:gd name="T108" fmla="*/ 2147483646 w 3028"/>
              <a:gd name="T109" fmla="*/ 2147483646 h 2182"/>
              <a:gd name="T110" fmla="*/ 2147483646 w 3028"/>
              <a:gd name="T111" fmla="*/ 2147483646 h 2182"/>
              <a:gd name="T112" fmla="*/ 2147483646 w 3028"/>
              <a:gd name="T113" fmla="*/ 2147483646 h 2182"/>
              <a:gd name="T114" fmla="*/ 2147483646 w 3028"/>
              <a:gd name="T115" fmla="*/ 2147483646 h 2182"/>
              <a:gd name="T116" fmla="*/ 2147483646 w 3028"/>
              <a:gd name="T117" fmla="*/ 2147483646 h 2182"/>
              <a:gd name="T118" fmla="*/ 2147483646 w 3028"/>
              <a:gd name="T119" fmla="*/ 2147483646 h 2182"/>
              <a:gd name="T120" fmla="*/ 2147483646 w 3028"/>
              <a:gd name="T121" fmla="*/ 2147483646 h 2182"/>
              <a:gd name="T122" fmla="*/ 2147483646 w 3028"/>
              <a:gd name="T123" fmla="*/ 2147483646 h 2182"/>
              <a:gd name="T124" fmla="*/ 2147483646 w 3028"/>
              <a:gd name="T125" fmla="*/ 2147483646 h 218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028" h="2182">
                <a:moveTo>
                  <a:pt x="3024" y="0"/>
                </a:moveTo>
                <a:lnTo>
                  <a:pt x="2994" y="0"/>
                </a:lnTo>
                <a:lnTo>
                  <a:pt x="2960" y="0"/>
                </a:lnTo>
                <a:lnTo>
                  <a:pt x="2922" y="0"/>
                </a:lnTo>
                <a:lnTo>
                  <a:pt x="2886" y="0"/>
                </a:lnTo>
                <a:lnTo>
                  <a:pt x="2854" y="0"/>
                </a:lnTo>
                <a:lnTo>
                  <a:pt x="2804" y="0"/>
                </a:lnTo>
                <a:lnTo>
                  <a:pt x="2770" y="0"/>
                </a:lnTo>
                <a:lnTo>
                  <a:pt x="2716" y="0"/>
                </a:lnTo>
                <a:lnTo>
                  <a:pt x="2668" y="0"/>
                </a:lnTo>
                <a:lnTo>
                  <a:pt x="2622" y="2"/>
                </a:lnTo>
                <a:lnTo>
                  <a:pt x="2576" y="6"/>
                </a:lnTo>
                <a:lnTo>
                  <a:pt x="2534" y="18"/>
                </a:lnTo>
                <a:lnTo>
                  <a:pt x="2512" y="28"/>
                </a:lnTo>
                <a:lnTo>
                  <a:pt x="2484" y="52"/>
                </a:lnTo>
                <a:lnTo>
                  <a:pt x="2478" y="156"/>
                </a:lnTo>
                <a:lnTo>
                  <a:pt x="2480" y="374"/>
                </a:lnTo>
                <a:lnTo>
                  <a:pt x="2478" y="454"/>
                </a:lnTo>
                <a:lnTo>
                  <a:pt x="2478" y="530"/>
                </a:lnTo>
                <a:lnTo>
                  <a:pt x="2478" y="618"/>
                </a:lnTo>
                <a:lnTo>
                  <a:pt x="2478" y="742"/>
                </a:lnTo>
                <a:lnTo>
                  <a:pt x="2460" y="1646"/>
                </a:lnTo>
                <a:lnTo>
                  <a:pt x="2456" y="1814"/>
                </a:lnTo>
                <a:lnTo>
                  <a:pt x="2442" y="1934"/>
                </a:lnTo>
                <a:lnTo>
                  <a:pt x="2436" y="1966"/>
                </a:lnTo>
                <a:lnTo>
                  <a:pt x="2430" y="1998"/>
                </a:lnTo>
                <a:lnTo>
                  <a:pt x="2424" y="2012"/>
                </a:lnTo>
                <a:lnTo>
                  <a:pt x="2418" y="2028"/>
                </a:lnTo>
                <a:lnTo>
                  <a:pt x="2412" y="2042"/>
                </a:lnTo>
                <a:lnTo>
                  <a:pt x="2402" y="2056"/>
                </a:lnTo>
                <a:lnTo>
                  <a:pt x="2396" y="2064"/>
                </a:lnTo>
                <a:lnTo>
                  <a:pt x="2390" y="2070"/>
                </a:lnTo>
                <a:lnTo>
                  <a:pt x="2376" y="2080"/>
                </a:lnTo>
                <a:lnTo>
                  <a:pt x="2360" y="2088"/>
                </a:lnTo>
                <a:lnTo>
                  <a:pt x="2346" y="2098"/>
                </a:lnTo>
                <a:lnTo>
                  <a:pt x="2342" y="2102"/>
                </a:lnTo>
                <a:lnTo>
                  <a:pt x="2342" y="2108"/>
                </a:lnTo>
                <a:lnTo>
                  <a:pt x="2342" y="2114"/>
                </a:lnTo>
                <a:lnTo>
                  <a:pt x="2340" y="2120"/>
                </a:lnTo>
                <a:lnTo>
                  <a:pt x="2338" y="2110"/>
                </a:lnTo>
                <a:lnTo>
                  <a:pt x="2332" y="2102"/>
                </a:lnTo>
                <a:lnTo>
                  <a:pt x="2326" y="2094"/>
                </a:lnTo>
                <a:lnTo>
                  <a:pt x="2318" y="2090"/>
                </a:lnTo>
                <a:lnTo>
                  <a:pt x="2312" y="2088"/>
                </a:lnTo>
                <a:lnTo>
                  <a:pt x="2306" y="2088"/>
                </a:lnTo>
                <a:lnTo>
                  <a:pt x="2292" y="2090"/>
                </a:lnTo>
                <a:lnTo>
                  <a:pt x="2250" y="2104"/>
                </a:lnTo>
                <a:lnTo>
                  <a:pt x="2228" y="2110"/>
                </a:lnTo>
                <a:lnTo>
                  <a:pt x="2218" y="2110"/>
                </a:lnTo>
                <a:lnTo>
                  <a:pt x="2206" y="2108"/>
                </a:lnTo>
                <a:lnTo>
                  <a:pt x="2178" y="2104"/>
                </a:lnTo>
                <a:lnTo>
                  <a:pt x="2152" y="2102"/>
                </a:lnTo>
                <a:lnTo>
                  <a:pt x="2124" y="2102"/>
                </a:lnTo>
                <a:lnTo>
                  <a:pt x="2096" y="2106"/>
                </a:lnTo>
                <a:lnTo>
                  <a:pt x="2066" y="2112"/>
                </a:lnTo>
                <a:lnTo>
                  <a:pt x="2036" y="2114"/>
                </a:lnTo>
                <a:lnTo>
                  <a:pt x="1978" y="2120"/>
                </a:lnTo>
                <a:lnTo>
                  <a:pt x="1942" y="2122"/>
                </a:lnTo>
                <a:lnTo>
                  <a:pt x="1908" y="2124"/>
                </a:lnTo>
                <a:lnTo>
                  <a:pt x="1838" y="2124"/>
                </a:lnTo>
                <a:lnTo>
                  <a:pt x="1768" y="2124"/>
                </a:lnTo>
                <a:lnTo>
                  <a:pt x="1732" y="2126"/>
                </a:lnTo>
                <a:lnTo>
                  <a:pt x="1696" y="2130"/>
                </a:lnTo>
                <a:lnTo>
                  <a:pt x="1670" y="2132"/>
                </a:lnTo>
                <a:lnTo>
                  <a:pt x="1644" y="2132"/>
                </a:lnTo>
                <a:lnTo>
                  <a:pt x="1632" y="2132"/>
                </a:lnTo>
                <a:lnTo>
                  <a:pt x="1618" y="2134"/>
                </a:lnTo>
                <a:lnTo>
                  <a:pt x="1606" y="2138"/>
                </a:lnTo>
                <a:lnTo>
                  <a:pt x="1594" y="2142"/>
                </a:lnTo>
                <a:lnTo>
                  <a:pt x="1554" y="2140"/>
                </a:lnTo>
                <a:lnTo>
                  <a:pt x="1512" y="2142"/>
                </a:lnTo>
                <a:lnTo>
                  <a:pt x="1430" y="2146"/>
                </a:lnTo>
                <a:lnTo>
                  <a:pt x="1414" y="2144"/>
                </a:lnTo>
                <a:lnTo>
                  <a:pt x="1400" y="2140"/>
                </a:lnTo>
                <a:lnTo>
                  <a:pt x="1384" y="2138"/>
                </a:lnTo>
                <a:lnTo>
                  <a:pt x="1368" y="2136"/>
                </a:lnTo>
                <a:lnTo>
                  <a:pt x="1346" y="2140"/>
                </a:lnTo>
                <a:lnTo>
                  <a:pt x="1334" y="2142"/>
                </a:lnTo>
                <a:lnTo>
                  <a:pt x="1324" y="2150"/>
                </a:lnTo>
                <a:lnTo>
                  <a:pt x="1330" y="2146"/>
                </a:lnTo>
                <a:lnTo>
                  <a:pt x="1310" y="2144"/>
                </a:lnTo>
                <a:lnTo>
                  <a:pt x="1288" y="2142"/>
                </a:lnTo>
                <a:lnTo>
                  <a:pt x="1268" y="2140"/>
                </a:lnTo>
                <a:lnTo>
                  <a:pt x="1246" y="2142"/>
                </a:lnTo>
                <a:lnTo>
                  <a:pt x="1238" y="2142"/>
                </a:lnTo>
                <a:lnTo>
                  <a:pt x="1230" y="2146"/>
                </a:lnTo>
                <a:lnTo>
                  <a:pt x="1222" y="2150"/>
                </a:lnTo>
                <a:lnTo>
                  <a:pt x="1214" y="2152"/>
                </a:lnTo>
                <a:lnTo>
                  <a:pt x="1204" y="2152"/>
                </a:lnTo>
                <a:lnTo>
                  <a:pt x="1194" y="2152"/>
                </a:lnTo>
                <a:lnTo>
                  <a:pt x="1174" y="2150"/>
                </a:lnTo>
                <a:lnTo>
                  <a:pt x="1124" y="2150"/>
                </a:lnTo>
                <a:lnTo>
                  <a:pt x="1072" y="2152"/>
                </a:lnTo>
                <a:lnTo>
                  <a:pt x="1022" y="2152"/>
                </a:lnTo>
                <a:lnTo>
                  <a:pt x="970" y="2148"/>
                </a:lnTo>
                <a:lnTo>
                  <a:pt x="914" y="2144"/>
                </a:lnTo>
                <a:lnTo>
                  <a:pt x="886" y="2144"/>
                </a:lnTo>
                <a:lnTo>
                  <a:pt x="858" y="2146"/>
                </a:lnTo>
                <a:lnTo>
                  <a:pt x="832" y="2148"/>
                </a:lnTo>
                <a:lnTo>
                  <a:pt x="806" y="2148"/>
                </a:lnTo>
                <a:lnTo>
                  <a:pt x="780" y="2150"/>
                </a:lnTo>
                <a:lnTo>
                  <a:pt x="752" y="2154"/>
                </a:lnTo>
                <a:lnTo>
                  <a:pt x="734" y="2156"/>
                </a:lnTo>
                <a:lnTo>
                  <a:pt x="714" y="2156"/>
                </a:lnTo>
                <a:lnTo>
                  <a:pt x="694" y="2156"/>
                </a:lnTo>
                <a:lnTo>
                  <a:pt x="674" y="2156"/>
                </a:lnTo>
                <a:lnTo>
                  <a:pt x="668" y="2158"/>
                </a:lnTo>
                <a:lnTo>
                  <a:pt x="662" y="2160"/>
                </a:lnTo>
                <a:lnTo>
                  <a:pt x="590" y="2158"/>
                </a:lnTo>
                <a:lnTo>
                  <a:pt x="516" y="2158"/>
                </a:lnTo>
                <a:lnTo>
                  <a:pt x="444" y="2158"/>
                </a:lnTo>
                <a:lnTo>
                  <a:pt x="372" y="2156"/>
                </a:lnTo>
                <a:lnTo>
                  <a:pt x="356" y="2158"/>
                </a:lnTo>
                <a:lnTo>
                  <a:pt x="340" y="2160"/>
                </a:lnTo>
                <a:lnTo>
                  <a:pt x="308" y="2166"/>
                </a:lnTo>
                <a:lnTo>
                  <a:pt x="282" y="2168"/>
                </a:lnTo>
                <a:lnTo>
                  <a:pt x="258" y="2166"/>
                </a:lnTo>
                <a:lnTo>
                  <a:pt x="234" y="2164"/>
                </a:lnTo>
                <a:lnTo>
                  <a:pt x="210" y="2166"/>
                </a:lnTo>
                <a:lnTo>
                  <a:pt x="188" y="2168"/>
                </a:lnTo>
                <a:lnTo>
                  <a:pt x="168" y="2170"/>
                </a:lnTo>
                <a:lnTo>
                  <a:pt x="138" y="2170"/>
                </a:lnTo>
                <a:lnTo>
                  <a:pt x="92" y="2168"/>
                </a:lnTo>
                <a:lnTo>
                  <a:pt x="2" y="2164"/>
                </a:lnTo>
                <a:lnTo>
                  <a:pt x="0" y="2182"/>
                </a:lnTo>
                <a:lnTo>
                  <a:pt x="3028" y="2182"/>
                </a:lnTo>
                <a:lnTo>
                  <a:pt x="3024" y="0"/>
                </a:lnTo>
                <a:close/>
              </a:path>
            </a:pathLst>
          </a:custGeom>
          <a:solidFill>
            <a:srgbClr val="1D4B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90" name="Freeform 3218"/>
          <p:cNvSpPr>
            <a:spLocks/>
          </p:cNvSpPr>
          <p:nvPr/>
        </p:nvSpPr>
        <p:spPr bwMode="auto">
          <a:xfrm>
            <a:off x="1968500" y="2122488"/>
            <a:ext cx="4806950" cy="3463925"/>
          </a:xfrm>
          <a:custGeom>
            <a:avLst/>
            <a:gdLst>
              <a:gd name="T0" fmla="*/ 2147483646 w 3028"/>
              <a:gd name="T1" fmla="*/ 0 h 2182"/>
              <a:gd name="T2" fmla="*/ 2147483646 w 3028"/>
              <a:gd name="T3" fmla="*/ 0 h 2182"/>
              <a:gd name="T4" fmla="*/ 2147483646 w 3028"/>
              <a:gd name="T5" fmla="*/ 0 h 2182"/>
              <a:gd name="T6" fmla="*/ 2147483646 w 3028"/>
              <a:gd name="T7" fmla="*/ 0 h 2182"/>
              <a:gd name="T8" fmla="*/ 2147483646 w 3028"/>
              <a:gd name="T9" fmla="*/ 0 h 2182"/>
              <a:gd name="T10" fmla="*/ 2147483646 w 3028"/>
              <a:gd name="T11" fmla="*/ 2147483646 h 2182"/>
              <a:gd name="T12" fmla="*/ 2147483646 w 3028"/>
              <a:gd name="T13" fmla="*/ 2147483646 h 2182"/>
              <a:gd name="T14" fmla="*/ 2147483646 w 3028"/>
              <a:gd name="T15" fmla="*/ 2147483646 h 2182"/>
              <a:gd name="T16" fmla="*/ 2147483646 w 3028"/>
              <a:gd name="T17" fmla="*/ 2147483646 h 2182"/>
              <a:gd name="T18" fmla="*/ 2147483646 w 3028"/>
              <a:gd name="T19" fmla="*/ 2147483646 h 2182"/>
              <a:gd name="T20" fmla="*/ 2147483646 w 3028"/>
              <a:gd name="T21" fmla="*/ 2147483646 h 2182"/>
              <a:gd name="T22" fmla="*/ 2147483646 w 3028"/>
              <a:gd name="T23" fmla="*/ 2147483646 h 2182"/>
              <a:gd name="T24" fmla="*/ 2147483646 w 3028"/>
              <a:gd name="T25" fmla="*/ 2147483646 h 2182"/>
              <a:gd name="T26" fmla="*/ 2147483646 w 3028"/>
              <a:gd name="T27" fmla="*/ 2147483646 h 2182"/>
              <a:gd name="T28" fmla="*/ 2147483646 w 3028"/>
              <a:gd name="T29" fmla="*/ 2147483646 h 2182"/>
              <a:gd name="T30" fmla="*/ 2147483646 w 3028"/>
              <a:gd name="T31" fmla="*/ 2147483646 h 2182"/>
              <a:gd name="T32" fmla="*/ 2147483646 w 3028"/>
              <a:gd name="T33" fmla="*/ 2147483646 h 2182"/>
              <a:gd name="T34" fmla="*/ 2147483646 w 3028"/>
              <a:gd name="T35" fmla="*/ 2147483646 h 2182"/>
              <a:gd name="T36" fmla="*/ 2147483646 w 3028"/>
              <a:gd name="T37" fmla="*/ 2147483646 h 2182"/>
              <a:gd name="T38" fmla="*/ 2147483646 w 3028"/>
              <a:gd name="T39" fmla="*/ 2147483646 h 2182"/>
              <a:gd name="T40" fmla="*/ 2147483646 w 3028"/>
              <a:gd name="T41" fmla="*/ 2147483646 h 2182"/>
              <a:gd name="T42" fmla="*/ 2147483646 w 3028"/>
              <a:gd name="T43" fmla="*/ 2147483646 h 2182"/>
              <a:gd name="T44" fmla="*/ 2147483646 w 3028"/>
              <a:gd name="T45" fmla="*/ 2147483646 h 2182"/>
              <a:gd name="T46" fmla="*/ 2147483646 w 3028"/>
              <a:gd name="T47" fmla="*/ 2147483646 h 2182"/>
              <a:gd name="T48" fmla="*/ 2147483646 w 3028"/>
              <a:gd name="T49" fmla="*/ 2147483646 h 2182"/>
              <a:gd name="T50" fmla="*/ 2147483646 w 3028"/>
              <a:gd name="T51" fmla="*/ 2147483646 h 2182"/>
              <a:gd name="T52" fmla="*/ 2147483646 w 3028"/>
              <a:gd name="T53" fmla="*/ 2147483646 h 2182"/>
              <a:gd name="T54" fmla="*/ 2147483646 w 3028"/>
              <a:gd name="T55" fmla="*/ 2147483646 h 2182"/>
              <a:gd name="T56" fmla="*/ 2147483646 w 3028"/>
              <a:gd name="T57" fmla="*/ 2147483646 h 2182"/>
              <a:gd name="T58" fmla="*/ 2147483646 w 3028"/>
              <a:gd name="T59" fmla="*/ 2147483646 h 2182"/>
              <a:gd name="T60" fmla="*/ 2147483646 w 3028"/>
              <a:gd name="T61" fmla="*/ 2147483646 h 2182"/>
              <a:gd name="T62" fmla="*/ 2147483646 w 3028"/>
              <a:gd name="T63" fmla="*/ 2147483646 h 2182"/>
              <a:gd name="T64" fmla="*/ 2147483646 w 3028"/>
              <a:gd name="T65" fmla="*/ 2147483646 h 2182"/>
              <a:gd name="T66" fmla="*/ 2147483646 w 3028"/>
              <a:gd name="T67" fmla="*/ 2147483646 h 2182"/>
              <a:gd name="T68" fmla="*/ 2147483646 w 3028"/>
              <a:gd name="T69" fmla="*/ 2147483646 h 2182"/>
              <a:gd name="T70" fmla="*/ 2147483646 w 3028"/>
              <a:gd name="T71" fmla="*/ 2147483646 h 2182"/>
              <a:gd name="T72" fmla="*/ 2147483646 w 3028"/>
              <a:gd name="T73" fmla="*/ 2147483646 h 2182"/>
              <a:gd name="T74" fmla="*/ 2147483646 w 3028"/>
              <a:gd name="T75" fmla="*/ 2147483646 h 2182"/>
              <a:gd name="T76" fmla="*/ 2147483646 w 3028"/>
              <a:gd name="T77" fmla="*/ 2147483646 h 2182"/>
              <a:gd name="T78" fmla="*/ 2147483646 w 3028"/>
              <a:gd name="T79" fmla="*/ 2147483646 h 2182"/>
              <a:gd name="T80" fmla="*/ 2147483646 w 3028"/>
              <a:gd name="T81" fmla="*/ 2147483646 h 2182"/>
              <a:gd name="T82" fmla="*/ 2147483646 w 3028"/>
              <a:gd name="T83" fmla="*/ 2147483646 h 2182"/>
              <a:gd name="T84" fmla="*/ 2147483646 w 3028"/>
              <a:gd name="T85" fmla="*/ 2147483646 h 2182"/>
              <a:gd name="T86" fmla="*/ 2147483646 w 3028"/>
              <a:gd name="T87" fmla="*/ 2147483646 h 2182"/>
              <a:gd name="T88" fmla="*/ 2147483646 w 3028"/>
              <a:gd name="T89" fmla="*/ 2147483646 h 2182"/>
              <a:gd name="T90" fmla="*/ 2147483646 w 3028"/>
              <a:gd name="T91" fmla="*/ 2147483646 h 2182"/>
              <a:gd name="T92" fmla="*/ 2147483646 w 3028"/>
              <a:gd name="T93" fmla="*/ 2147483646 h 2182"/>
              <a:gd name="T94" fmla="*/ 2147483646 w 3028"/>
              <a:gd name="T95" fmla="*/ 2147483646 h 2182"/>
              <a:gd name="T96" fmla="*/ 2147483646 w 3028"/>
              <a:gd name="T97" fmla="*/ 2147483646 h 2182"/>
              <a:gd name="T98" fmla="*/ 2147483646 w 3028"/>
              <a:gd name="T99" fmla="*/ 2147483646 h 2182"/>
              <a:gd name="T100" fmla="*/ 2147483646 w 3028"/>
              <a:gd name="T101" fmla="*/ 2147483646 h 2182"/>
              <a:gd name="T102" fmla="*/ 2147483646 w 3028"/>
              <a:gd name="T103" fmla="*/ 2147483646 h 2182"/>
              <a:gd name="T104" fmla="*/ 2147483646 w 3028"/>
              <a:gd name="T105" fmla="*/ 2147483646 h 2182"/>
              <a:gd name="T106" fmla="*/ 2147483646 w 3028"/>
              <a:gd name="T107" fmla="*/ 2147483646 h 2182"/>
              <a:gd name="T108" fmla="*/ 2147483646 w 3028"/>
              <a:gd name="T109" fmla="*/ 2147483646 h 2182"/>
              <a:gd name="T110" fmla="*/ 2147483646 w 3028"/>
              <a:gd name="T111" fmla="*/ 2147483646 h 2182"/>
              <a:gd name="T112" fmla="*/ 2147483646 w 3028"/>
              <a:gd name="T113" fmla="*/ 2147483646 h 2182"/>
              <a:gd name="T114" fmla="*/ 2147483646 w 3028"/>
              <a:gd name="T115" fmla="*/ 2147483646 h 2182"/>
              <a:gd name="T116" fmla="*/ 2147483646 w 3028"/>
              <a:gd name="T117" fmla="*/ 2147483646 h 2182"/>
              <a:gd name="T118" fmla="*/ 2147483646 w 3028"/>
              <a:gd name="T119" fmla="*/ 2147483646 h 2182"/>
              <a:gd name="T120" fmla="*/ 2147483646 w 3028"/>
              <a:gd name="T121" fmla="*/ 2147483646 h 2182"/>
              <a:gd name="T122" fmla="*/ 2147483646 w 3028"/>
              <a:gd name="T123" fmla="*/ 2147483646 h 2182"/>
              <a:gd name="T124" fmla="*/ 2147483646 w 3028"/>
              <a:gd name="T125" fmla="*/ 2147483646 h 218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028" h="2182">
                <a:moveTo>
                  <a:pt x="3024" y="0"/>
                </a:moveTo>
                <a:lnTo>
                  <a:pt x="2994" y="0"/>
                </a:lnTo>
                <a:lnTo>
                  <a:pt x="2960" y="0"/>
                </a:lnTo>
                <a:lnTo>
                  <a:pt x="2922" y="0"/>
                </a:lnTo>
                <a:lnTo>
                  <a:pt x="2886" y="0"/>
                </a:lnTo>
                <a:lnTo>
                  <a:pt x="2854" y="0"/>
                </a:lnTo>
                <a:lnTo>
                  <a:pt x="2804" y="0"/>
                </a:lnTo>
                <a:lnTo>
                  <a:pt x="2770" y="0"/>
                </a:lnTo>
                <a:lnTo>
                  <a:pt x="2716" y="0"/>
                </a:lnTo>
                <a:lnTo>
                  <a:pt x="2668" y="0"/>
                </a:lnTo>
                <a:lnTo>
                  <a:pt x="2622" y="2"/>
                </a:lnTo>
                <a:lnTo>
                  <a:pt x="2576" y="6"/>
                </a:lnTo>
                <a:lnTo>
                  <a:pt x="2534" y="18"/>
                </a:lnTo>
                <a:lnTo>
                  <a:pt x="2512" y="28"/>
                </a:lnTo>
                <a:lnTo>
                  <a:pt x="2484" y="52"/>
                </a:lnTo>
                <a:lnTo>
                  <a:pt x="2478" y="156"/>
                </a:lnTo>
                <a:lnTo>
                  <a:pt x="2480" y="374"/>
                </a:lnTo>
                <a:lnTo>
                  <a:pt x="2478" y="454"/>
                </a:lnTo>
                <a:lnTo>
                  <a:pt x="2478" y="530"/>
                </a:lnTo>
                <a:lnTo>
                  <a:pt x="2478" y="618"/>
                </a:lnTo>
                <a:lnTo>
                  <a:pt x="2478" y="742"/>
                </a:lnTo>
                <a:lnTo>
                  <a:pt x="2460" y="1646"/>
                </a:lnTo>
                <a:lnTo>
                  <a:pt x="2456" y="1814"/>
                </a:lnTo>
                <a:lnTo>
                  <a:pt x="2442" y="1934"/>
                </a:lnTo>
                <a:lnTo>
                  <a:pt x="2436" y="1966"/>
                </a:lnTo>
                <a:lnTo>
                  <a:pt x="2430" y="1998"/>
                </a:lnTo>
                <a:lnTo>
                  <a:pt x="2424" y="2012"/>
                </a:lnTo>
                <a:lnTo>
                  <a:pt x="2418" y="2028"/>
                </a:lnTo>
                <a:lnTo>
                  <a:pt x="2412" y="2042"/>
                </a:lnTo>
                <a:lnTo>
                  <a:pt x="2402" y="2056"/>
                </a:lnTo>
                <a:lnTo>
                  <a:pt x="2396" y="2064"/>
                </a:lnTo>
                <a:lnTo>
                  <a:pt x="2390" y="2070"/>
                </a:lnTo>
                <a:lnTo>
                  <a:pt x="2376" y="2080"/>
                </a:lnTo>
                <a:lnTo>
                  <a:pt x="2360" y="2088"/>
                </a:lnTo>
                <a:lnTo>
                  <a:pt x="2346" y="2098"/>
                </a:lnTo>
                <a:lnTo>
                  <a:pt x="2342" y="2102"/>
                </a:lnTo>
                <a:lnTo>
                  <a:pt x="2342" y="2108"/>
                </a:lnTo>
                <a:lnTo>
                  <a:pt x="2342" y="2114"/>
                </a:lnTo>
                <a:lnTo>
                  <a:pt x="2340" y="2120"/>
                </a:lnTo>
                <a:lnTo>
                  <a:pt x="2338" y="2110"/>
                </a:lnTo>
                <a:lnTo>
                  <a:pt x="2332" y="2102"/>
                </a:lnTo>
                <a:lnTo>
                  <a:pt x="2326" y="2094"/>
                </a:lnTo>
                <a:lnTo>
                  <a:pt x="2318" y="2090"/>
                </a:lnTo>
                <a:lnTo>
                  <a:pt x="2312" y="2088"/>
                </a:lnTo>
                <a:lnTo>
                  <a:pt x="2306" y="2088"/>
                </a:lnTo>
                <a:lnTo>
                  <a:pt x="2292" y="2090"/>
                </a:lnTo>
                <a:lnTo>
                  <a:pt x="2250" y="2104"/>
                </a:lnTo>
                <a:lnTo>
                  <a:pt x="2228" y="2110"/>
                </a:lnTo>
                <a:lnTo>
                  <a:pt x="2218" y="2110"/>
                </a:lnTo>
                <a:lnTo>
                  <a:pt x="2206" y="2108"/>
                </a:lnTo>
                <a:lnTo>
                  <a:pt x="2178" y="2104"/>
                </a:lnTo>
                <a:lnTo>
                  <a:pt x="2152" y="2102"/>
                </a:lnTo>
                <a:lnTo>
                  <a:pt x="2124" y="2102"/>
                </a:lnTo>
                <a:lnTo>
                  <a:pt x="2096" y="2106"/>
                </a:lnTo>
                <a:lnTo>
                  <a:pt x="2066" y="2112"/>
                </a:lnTo>
                <a:lnTo>
                  <a:pt x="2036" y="2114"/>
                </a:lnTo>
                <a:lnTo>
                  <a:pt x="1978" y="2120"/>
                </a:lnTo>
                <a:lnTo>
                  <a:pt x="1942" y="2122"/>
                </a:lnTo>
                <a:lnTo>
                  <a:pt x="1908" y="2124"/>
                </a:lnTo>
                <a:lnTo>
                  <a:pt x="1838" y="2124"/>
                </a:lnTo>
                <a:lnTo>
                  <a:pt x="1768" y="2124"/>
                </a:lnTo>
                <a:lnTo>
                  <a:pt x="1732" y="2126"/>
                </a:lnTo>
                <a:lnTo>
                  <a:pt x="1696" y="2130"/>
                </a:lnTo>
                <a:lnTo>
                  <a:pt x="1670" y="2132"/>
                </a:lnTo>
                <a:lnTo>
                  <a:pt x="1644" y="2132"/>
                </a:lnTo>
                <a:lnTo>
                  <a:pt x="1632" y="2132"/>
                </a:lnTo>
                <a:lnTo>
                  <a:pt x="1618" y="2134"/>
                </a:lnTo>
                <a:lnTo>
                  <a:pt x="1606" y="2138"/>
                </a:lnTo>
                <a:lnTo>
                  <a:pt x="1594" y="2142"/>
                </a:lnTo>
                <a:lnTo>
                  <a:pt x="1554" y="2140"/>
                </a:lnTo>
                <a:lnTo>
                  <a:pt x="1512" y="2142"/>
                </a:lnTo>
                <a:lnTo>
                  <a:pt x="1430" y="2146"/>
                </a:lnTo>
                <a:lnTo>
                  <a:pt x="1414" y="2144"/>
                </a:lnTo>
                <a:lnTo>
                  <a:pt x="1400" y="2140"/>
                </a:lnTo>
                <a:lnTo>
                  <a:pt x="1384" y="2138"/>
                </a:lnTo>
                <a:lnTo>
                  <a:pt x="1368" y="2136"/>
                </a:lnTo>
                <a:lnTo>
                  <a:pt x="1346" y="2140"/>
                </a:lnTo>
                <a:lnTo>
                  <a:pt x="1334" y="2142"/>
                </a:lnTo>
                <a:lnTo>
                  <a:pt x="1324" y="2150"/>
                </a:lnTo>
                <a:lnTo>
                  <a:pt x="1330" y="2146"/>
                </a:lnTo>
                <a:lnTo>
                  <a:pt x="1310" y="2144"/>
                </a:lnTo>
                <a:lnTo>
                  <a:pt x="1288" y="2142"/>
                </a:lnTo>
                <a:lnTo>
                  <a:pt x="1268" y="2140"/>
                </a:lnTo>
                <a:lnTo>
                  <a:pt x="1246" y="2142"/>
                </a:lnTo>
                <a:lnTo>
                  <a:pt x="1238" y="2142"/>
                </a:lnTo>
                <a:lnTo>
                  <a:pt x="1230" y="2146"/>
                </a:lnTo>
                <a:lnTo>
                  <a:pt x="1222" y="2150"/>
                </a:lnTo>
                <a:lnTo>
                  <a:pt x="1214" y="2152"/>
                </a:lnTo>
                <a:lnTo>
                  <a:pt x="1204" y="2152"/>
                </a:lnTo>
                <a:lnTo>
                  <a:pt x="1194" y="2152"/>
                </a:lnTo>
                <a:lnTo>
                  <a:pt x="1174" y="2150"/>
                </a:lnTo>
                <a:lnTo>
                  <a:pt x="1124" y="2150"/>
                </a:lnTo>
                <a:lnTo>
                  <a:pt x="1072" y="2152"/>
                </a:lnTo>
                <a:lnTo>
                  <a:pt x="1022" y="2152"/>
                </a:lnTo>
                <a:lnTo>
                  <a:pt x="970" y="2148"/>
                </a:lnTo>
                <a:lnTo>
                  <a:pt x="914" y="2144"/>
                </a:lnTo>
                <a:lnTo>
                  <a:pt x="886" y="2144"/>
                </a:lnTo>
                <a:lnTo>
                  <a:pt x="858" y="2146"/>
                </a:lnTo>
                <a:lnTo>
                  <a:pt x="832" y="2148"/>
                </a:lnTo>
                <a:lnTo>
                  <a:pt x="806" y="2148"/>
                </a:lnTo>
                <a:lnTo>
                  <a:pt x="780" y="2150"/>
                </a:lnTo>
                <a:lnTo>
                  <a:pt x="752" y="2154"/>
                </a:lnTo>
                <a:lnTo>
                  <a:pt x="734" y="2156"/>
                </a:lnTo>
                <a:lnTo>
                  <a:pt x="714" y="2156"/>
                </a:lnTo>
                <a:lnTo>
                  <a:pt x="694" y="2156"/>
                </a:lnTo>
                <a:lnTo>
                  <a:pt x="674" y="2156"/>
                </a:lnTo>
                <a:lnTo>
                  <a:pt x="668" y="2158"/>
                </a:lnTo>
                <a:lnTo>
                  <a:pt x="662" y="2160"/>
                </a:lnTo>
                <a:lnTo>
                  <a:pt x="590" y="2158"/>
                </a:lnTo>
                <a:lnTo>
                  <a:pt x="516" y="2158"/>
                </a:lnTo>
                <a:lnTo>
                  <a:pt x="444" y="2158"/>
                </a:lnTo>
                <a:lnTo>
                  <a:pt x="372" y="2156"/>
                </a:lnTo>
                <a:lnTo>
                  <a:pt x="356" y="2158"/>
                </a:lnTo>
                <a:lnTo>
                  <a:pt x="340" y="2160"/>
                </a:lnTo>
                <a:lnTo>
                  <a:pt x="308" y="2166"/>
                </a:lnTo>
                <a:lnTo>
                  <a:pt x="282" y="2168"/>
                </a:lnTo>
                <a:lnTo>
                  <a:pt x="258" y="2166"/>
                </a:lnTo>
                <a:lnTo>
                  <a:pt x="234" y="2164"/>
                </a:lnTo>
                <a:lnTo>
                  <a:pt x="210" y="2166"/>
                </a:lnTo>
                <a:lnTo>
                  <a:pt x="188" y="2168"/>
                </a:lnTo>
                <a:lnTo>
                  <a:pt x="168" y="2170"/>
                </a:lnTo>
                <a:lnTo>
                  <a:pt x="138" y="2170"/>
                </a:lnTo>
                <a:lnTo>
                  <a:pt x="92" y="2168"/>
                </a:lnTo>
                <a:lnTo>
                  <a:pt x="2" y="2164"/>
                </a:lnTo>
                <a:lnTo>
                  <a:pt x="0" y="2182"/>
                </a:lnTo>
                <a:lnTo>
                  <a:pt x="3028" y="2182"/>
                </a:lnTo>
                <a:lnTo>
                  <a:pt x="3024" y="0"/>
                </a:lnTo>
                <a:close/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91" name="Rectangle 3219"/>
          <p:cNvSpPr>
            <a:spLocks noChangeArrowheads="1"/>
          </p:cNvSpPr>
          <p:nvPr/>
        </p:nvSpPr>
        <p:spPr bwMode="auto">
          <a:xfrm>
            <a:off x="6103938" y="3486150"/>
            <a:ext cx="4746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rgbClr val="FFFFFF"/>
                </a:solidFill>
                <a:latin typeface="Arial" panose="020B0604020202020204" pitchFamily="34" charset="0"/>
              </a:rPr>
              <a:t>Future</a:t>
            </a:r>
            <a:endParaRPr lang="en-US" altLang="en-US" sz="12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292" name="Freeform 3220"/>
          <p:cNvSpPr>
            <a:spLocks/>
          </p:cNvSpPr>
          <p:nvPr/>
        </p:nvSpPr>
        <p:spPr bwMode="auto">
          <a:xfrm>
            <a:off x="4219575" y="3303588"/>
            <a:ext cx="263525" cy="44450"/>
          </a:xfrm>
          <a:custGeom>
            <a:avLst/>
            <a:gdLst>
              <a:gd name="T0" fmla="*/ 2147483646 w 166"/>
              <a:gd name="T1" fmla="*/ 2147483646 h 28"/>
              <a:gd name="T2" fmla="*/ 2147483646 w 166"/>
              <a:gd name="T3" fmla="*/ 0 h 28"/>
              <a:gd name="T4" fmla="*/ 2147483646 w 166"/>
              <a:gd name="T5" fmla="*/ 2147483646 h 28"/>
              <a:gd name="T6" fmla="*/ 2147483646 w 166"/>
              <a:gd name="T7" fmla="*/ 2147483646 h 28"/>
              <a:gd name="T8" fmla="*/ 2147483646 w 166"/>
              <a:gd name="T9" fmla="*/ 2147483646 h 28"/>
              <a:gd name="T10" fmla="*/ 2147483646 w 166"/>
              <a:gd name="T11" fmla="*/ 0 h 28"/>
              <a:gd name="T12" fmla="*/ 0 w 166"/>
              <a:gd name="T13" fmla="*/ 2147483646 h 28"/>
              <a:gd name="T14" fmla="*/ 2147483646 w 166"/>
              <a:gd name="T15" fmla="*/ 2147483646 h 28"/>
              <a:gd name="T16" fmla="*/ 2147483646 w 166"/>
              <a:gd name="T17" fmla="*/ 2147483646 h 28"/>
              <a:gd name="T18" fmla="*/ 2147483646 w 166"/>
              <a:gd name="T19" fmla="*/ 2147483646 h 28"/>
              <a:gd name="T20" fmla="*/ 2147483646 w 166"/>
              <a:gd name="T21" fmla="*/ 2147483646 h 28"/>
              <a:gd name="T22" fmla="*/ 2147483646 w 166"/>
              <a:gd name="T23" fmla="*/ 2147483646 h 28"/>
              <a:gd name="T24" fmla="*/ 2147483646 w 166"/>
              <a:gd name="T25" fmla="*/ 2147483646 h 2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66" h="28">
                <a:moveTo>
                  <a:pt x="166" y="14"/>
                </a:moveTo>
                <a:lnTo>
                  <a:pt x="130" y="0"/>
                </a:lnTo>
                <a:lnTo>
                  <a:pt x="134" y="10"/>
                </a:lnTo>
                <a:lnTo>
                  <a:pt x="74" y="10"/>
                </a:lnTo>
                <a:lnTo>
                  <a:pt x="34" y="10"/>
                </a:lnTo>
                <a:lnTo>
                  <a:pt x="38" y="0"/>
                </a:lnTo>
                <a:lnTo>
                  <a:pt x="0" y="14"/>
                </a:lnTo>
                <a:lnTo>
                  <a:pt x="38" y="28"/>
                </a:lnTo>
                <a:lnTo>
                  <a:pt x="34" y="18"/>
                </a:lnTo>
                <a:lnTo>
                  <a:pt x="90" y="18"/>
                </a:lnTo>
                <a:lnTo>
                  <a:pt x="134" y="18"/>
                </a:lnTo>
                <a:lnTo>
                  <a:pt x="130" y="28"/>
                </a:lnTo>
                <a:lnTo>
                  <a:pt x="166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93" name="Text Box 3221"/>
          <p:cNvSpPr txBox="1">
            <a:spLocks noChangeArrowheads="1"/>
          </p:cNvSpPr>
          <p:nvPr/>
        </p:nvSpPr>
        <p:spPr bwMode="auto">
          <a:xfrm>
            <a:off x="838200" y="914400"/>
            <a:ext cx="3200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400">
                <a:solidFill>
                  <a:schemeClr val="tx1"/>
                </a:solidFill>
                <a:latin typeface="Arial" panose="020B0604020202020204" pitchFamily="34" charset="0"/>
              </a:rPr>
              <a:t>Billions</a:t>
            </a:r>
          </a:p>
        </p:txBody>
      </p:sp>
      <p:sp>
        <p:nvSpPr>
          <p:cNvPr id="6294" name="Text Box 3222"/>
          <p:cNvSpPr txBox="1">
            <a:spLocks noChangeArrowheads="1"/>
          </p:cNvSpPr>
          <p:nvPr/>
        </p:nvSpPr>
        <p:spPr bwMode="auto">
          <a:xfrm>
            <a:off x="762000" y="6202363"/>
            <a:ext cx="8077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tx1"/>
                </a:solidFill>
                <a:latin typeface="Arial" panose="020B0604020202020204" pitchFamily="34" charset="0"/>
              </a:rPr>
              <a:t>Source: Population Reference Bureau; and United Nations, </a:t>
            </a:r>
            <a:r>
              <a:rPr lang="en-US" altLang="en-US" sz="1200" i="1">
                <a:solidFill>
                  <a:schemeClr val="tx1"/>
                </a:solidFill>
                <a:latin typeface="Arial" panose="020B0604020202020204" pitchFamily="34" charset="0"/>
              </a:rPr>
              <a:t>World Population Projections to 2100</a:t>
            </a:r>
            <a:r>
              <a:rPr lang="en-US" altLang="en-US" sz="1200">
                <a:solidFill>
                  <a:schemeClr val="tx1"/>
                </a:solidFill>
                <a:latin typeface="Arial" panose="020B0604020202020204" pitchFamily="34" charset="0"/>
              </a:rPr>
              <a:t> (1998).</a:t>
            </a:r>
          </a:p>
        </p:txBody>
      </p:sp>
      <p:sp>
        <p:nvSpPr>
          <p:cNvPr id="6295" name="Rectangle 3223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772400" cy="457200"/>
          </a:xfrm>
        </p:spPr>
        <p:txBody>
          <a:bodyPr/>
          <a:lstStyle/>
          <a:p>
            <a:pPr eaLnBrk="1" hangingPunct="1"/>
            <a:r>
              <a:rPr lang="en-US" altLang="en-US" sz="3600" smtClean="0"/>
              <a:t/>
            </a:r>
            <a:br>
              <a:rPr lang="en-US" altLang="en-US" sz="3600" smtClean="0"/>
            </a:br>
            <a:r>
              <a:rPr lang="en-US" altLang="en-US" sz="3600" smtClean="0"/>
              <a:t>World Population Growth Through History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India</a:t>
            </a:r>
          </a:p>
        </p:txBody>
      </p:sp>
      <p:pic>
        <p:nvPicPr>
          <p:cNvPr id="36867" name="Picture 1032" descr="idbpyrindia-200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752600"/>
            <a:ext cx="4038600" cy="3122613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6868" name="Picture 1033" descr="idbpyr-indai-202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1681163"/>
            <a:ext cx="4038600" cy="2357437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6869" name="Picture 1036" descr="idbpyrindai-205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4019550"/>
            <a:ext cx="4038600" cy="260985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382000" cy="1143000"/>
          </a:xfrm>
        </p:spPr>
        <p:txBody>
          <a:bodyPr/>
          <a:lstStyle/>
          <a:p>
            <a:pPr eaLnBrk="1" hangingPunct="1"/>
            <a:r>
              <a:rPr lang="en-US" altLang="en-US" sz="4000" b="1" smtClean="0"/>
              <a:t>Two Ways of Population Density</a:t>
            </a:r>
            <a:r>
              <a:rPr lang="en-US" altLang="en-US" sz="4000" smtClean="0"/>
              <a:t>:</a:t>
            </a:r>
            <a:br>
              <a:rPr lang="en-US" altLang="en-US" sz="4000" smtClean="0"/>
            </a:br>
            <a:endParaRPr lang="en-US" altLang="en-US" sz="4000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4800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3600" b="1" u="sng" smtClean="0"/>
              <a:t>Arithmetic Density </a:t>
            </a:r>
            <a:r>
              <a:rPr lang="en-US" altLang="en-US" sz="3600" b="1" smtClean="0"/>
              <a:t>–</a:t>
            </a:r>
            <a:r>
              <a:rPr lang="en-US" altLang="en-US" smtClean="0"/>
              <a:t> measure of total population relative to land size </a:t>
            </a:r>
          </a:p>
          <a:p>
            <a:pPr eaLnBrk="1" hangingPunct="1">
              <a:buFontTx/>
              <a:buNone/>
            </a:pPr>
            <a:r>
              <a:rPr lang="en-US" altLang="en-US" smtClean="0"/>
              <a:t> </a:t>
            </a:r>
          </a:p>
        </p:txBody>
      </p:sp>
      <p:pic>
        <p:nvPicPr>
          <p:cNvPr id="37892" name="Picture 4" descr="deblij_ch02_fig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066800"/>
            <a:ext cx="3811588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deblij_ch02_fig04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15000" cy="360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Picture 3" descr="deblij_ch02_fig04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581400"/>
            <a:ext cx="49530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5867400" y="457200"/>
            <a:ext cx="2819400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4000" b="1" u="sng"/>
              <a:t>Physiologic Density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663300"/>
                </a:solidFill>
              </a:rPr>
              <a:t>Luxor, Egypt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0" y="3657600"/>
            <a:ext cx="3124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>
                <a:solidFill>
                  <a:schemeClr val="tx1"/>
                </a:solidFill>
              </a:rPr>
              <a:t>Egypt</a:t>
            </a:r>
            <a:r>
              <a:rPr lang="ja-JP" altLang="en-US" sz="1800">
                <a:solidFill>
                  <a:schemeClr val="tx1"/>
                </a:solidFill>
              </a:rPr>
              <a:t>’</a:t>
            </a:r>
            <a:r>
              <a:rPr lang="en-US" altLang="ja-JP" sz="1800">
                <a:solidFill>
                  <a:schemeClr val="tx1"/>
                </a:solidFill>
              </a:rPr>
              <a:t>s arable lands are along the Nile River Valley.</a:t>
            </a:r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838200" y="5791200"/>
            <a:ext cx="32766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>
                <a:solidFill>
                  <a:schemeClr val="tx1"/>
                </a:solidFill>
              </a:rPr>
              <a:t>Moving away from the river a few blocks, the land becomes sandy and wind-sculpted.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228600" y="4032250"/>
            <a:ext cx="86868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/>
              <a:t>World Population Density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3600" b="1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/>
              <a:t>Which type of density does this map display?</a:t>
            </a:r>
          </a:p>
        </p:txBody>
      </p:sp>
      <p:pic>
        <p:nvPicPr>
          <p:cNvPr id="39939" name="Picture 3" descr="deblij_ch02_fig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40963" name="Picture 3" descr="population density figure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561975"/>
            <a:ext cx="8001000" cy="57626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800600" y="609600"/>
            <a:ext cx="3657600" cy="5638800"/>
          </a:xfrm>
          <a:solidFill>
            <a:schemeClr val="bg1"/>
          </a:solidFill>
          <a:ln>
            <a:solidFill>
              <a:srgbClr val="9933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 b="1" smtClean="0"/>
              <a:t>Has one of the highest settlement densities in the world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b="1" smtClean="0">
                <a:solidFill>
                  <a:srgbClr val="CC3300"/>
                </a:solidFill>
              </a:rPr>
              <a:t>TFR has been nearly cut in half between 1975 and the late 1990s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b="1" smtClean="0">
                <a:solidFill>
                  <a:srgbClr val="CC3300"/>
                </a:solidFill>
              </a:rPr>
              <a:t>50% of Bangladesh women use oral contraception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b="1" smtClean="0">
                <a:solidFill>
                  <a:srgbClr val="CC3300"/>
                </a:solidFill>
              </a:rPr>
              <a:t>Strong government support for family planning</a:t>
            </a:r>
            <a:endParaRPr lang="en-US" altLang="en-US" sz="2400" smtClean="0">
              <a:solidFill>
                <a:srgbClr val="CC3300"/>
              </a:solidFill>
            </a:endParaRPr>
          </a:p>
        </p:txBody>
      </p:sp>
      <p:pic>
        <p:nvPicPr>
          <p:cNvPr id="43011" name="Picture 3" descr="banglades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43088"/>
            <a:ext cx="4343400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143000" y="762000"/>
            <a:ext cx="2590800" cy="588963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rgbClr val="333399"/>
                </a:solidFill>
                <a:latin typeface="Times New Roman" panose="02020603050405020304" pitchFamily="18" charset="0"/>
              </a:rPr>
              <a:t>Bangladesh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Bangladesh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600" dirty="0" smtClean="0"/>
              <a:t>What does Bangladesh</a:t>
            </a:r>
            <a:r>
              <a:rPr lang="ja-JP" altLang="en-US" sz="2600" dirty="0" smtClean="0"/>
              <a:t>’</a:t>
            </a:r>
            <a:r>
              <a:rPr lang="en-US" altLang="ja-JP" sz="2600" dirty="0" smtClean="0"/>
              <a:t>s sex - age pyramid look like?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6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600" dirty="0" smtClean="0"/>
              <a:t>	Stage 1: 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6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600" dirty="0" smtClean="0"/>
              <a:t>	Stage 2: ?</a:t>
            </a:r>
            <a:br>
              <a:rPr lang="en-US" altLang="en-US" sz="2600" dirty="0" smtClean="0"/>
            </a:br>
            <a:endParaRPr lang="en-US" altLang="en-US" sz="26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600" dirty="0" smtClean="0"/>
              <a:t>	Stage 3: 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600" dirty="0" smtClean="0"/>
              <a:t>	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600" dirty="0" smtClean="0"/>
              <a:t>	Stage 4:  ?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en-US" sz="2600" dirty="0"/>
              <a:t/>
            </a:r>
            <a:br>
              <a:rPr lang="en-US" altLang="en-US" sz="2600" dirty="0"/>
            </a:br>
            <a:r>
              <a:rPr lang="en-US" altLang="en-US" sz="2400" b="1" dirty="0" smtClean="0"/>
              <a:t>Stage 5: </a:t>
            </a:r>
            <a:r>
              <a:rPr lang="en-US" altLang="en-US" sz="2400" dirty="0" smtClean="0"/>
              <a:t>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6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6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45059" name="Picture 8" descr="Poppyr-Ba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19600" y="3810000"/>
            <a:ext cx="4419600" cy="2633663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5060" name="Picture 9" descr="idbpyrbangaldesh-200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490788"/>
            <a:ext cx="4572000" cy="337661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5061" name="Picture 10" descr="idbpyrbang-202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533400"/>
            <a:ext cx="4038600" cy="31718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46083" name="Picture 3" descr="japan pop density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0"/>
            <a:ext cx="7620000" cy="7162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/>
              <a:t>Shinjuku district of Tokyo, Japan </a:t>
            </a:r>
            <a:br>
              <a:rPr lang="en-US" altLang="en-US" sz="4000" b="1" smtClean="0"/>
            </a:br>
            <a:r>
              <a:rPr lang="en-US" altLang="en-US" sz="4000" b="1" smtClean="0"/>
              <a:t>(35°42' N, 139°46' E)</a:t>
            </a:r>
          </a:p>
        </p:txBody>
      </p:sp>
      <p:pic>
        <p:nvPicPr>
          <p:cNvPr id="47107" name="Picture 3" descr="denver_tokyo_japan_shinjuku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1400" y="1666875"/>
            <a:ext cx="7061200" cy="4392613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762000"/>
            <a:ext cx="9144000" cy="4114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b="1" smtClean="0">
                <a:solidFill>
                  <a:srgbClr val="800000"/>
                </a:solidFill>
              </a:rPr>
              <a:t>Total Population = OP + B – D + I – E</a:t>
            </a:r>
          </a:p>
          <a:p>
            <a:pPr algn="ctr" eaLnBrk="1" hangingPunct="1">
              <a:buFontTx/>
              <a:buNone/>
            </a:pPr>
            <a:endParaRPr lang="en-US" altLang="en-US" b="1" smtClean="0">
              <a:solidFill>
                <a:srgbClr val="800000"/>
              </a:solidFill>
            </a:endParaRPr>
          </a:p>
        </p:txBody>
      </p:sp>
      <p:graphicFrame>
        <p:nvGraphicFramePr>
          <p:cNvPr id="200707" name="Group 3"/>
          <p:cNvGraphicFramePr>
            <a:graphicFrameLocks noGrp="1"/>
          </p:cNvGraphicFramePr>
          <p:nvPr/>
        </p:nvGraphicFramePr>
        <p:xfrm>
          <a:off x="2895600" y="2286000"/>
          <a:ext cx="3200400" cy="3351214"/>
        </p:xfrm>
        <a:graphic>
          <a:graphicData uri="http://schemas.openxmlformats.org/drawingml/2006/table">
            <a:tbl>
              <a:tblPr/>
              <a:tblGrid>
                <a:gridCol w="106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448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 Black" pitchFamily="34" charset="0"/>
                        </a:rPr>
                        <a:t>OP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gency FB" pitchFamily="2" charset="0"/>
                        </a:rPr>
                        <a:t>Original Population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7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 Black" pitchFamily="34" charset="0"/>
                        </a:rPr>
                        <a:t>B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gency FB" pitchFamily="2" charset="0"/>
                        </a:rPr>
                        <a:t>Births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42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 Black" pitchFamily="34" charset="0"/>
                        </a:rPr>
                        <a:t>D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gency FB" pitchFamily="2" charset="0"/>
                        </a:rPr>
                        <a:t>Deaths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74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 Black" pitchFamily="34" charset="0"/>
                        </a:rPr>
                        <a:t>I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gency FB" pitchFamily="2" charset="0"/>
                        </a:rPr>
                        <a:t>Immigrants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58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 Black" pitchFamily="34" charset="0"/>
                        </a:rPr>
                        <a:t>E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gency FB" pitchFamily="2" charset="0"/>
                        </a:rPr>
                        <a:t>Emigrants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0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0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6" grpId="0" build="p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Tokyo</a:t>
            </a:r>
          </a:p>
        </p:txBody>
      </p:sp>
      <p:pic>
        <p:nvPicPr>
          <p:cNvPr id="48131" name="Picture 3" descr="japa622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76350" y="1600200"/>
            <a:ext cx="6591300" cy="4525963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Age Structure of a Population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populations of many countries are aging. </a:t>
            </a:r>
          </a:p>
          <a:p>
            <a:pPr eaLnBrk="1" hangingPunct="1">
              <a:buFontTx/>
              <a:buNone/>
            </a:pPr>
            <a:r>
              <a:rPr lang="en-US" altLang="en-US" sz="2400" smtClean="0"/>
              <a:t>	-  eg. Europe </a:t>
            </a:r>
          </a:p>
          <a:p>
            <a:pPr eaLnBrk="1" hangingPunct="1">
              <a:buFontTx/>
              <a:buNone/>
            </a:pPr>
            <a:r>
              <a:rPr lang="en-US" altLang="en-US" sz="2400" smtClean="0"/>
              <a:t>	-  eg. Japan</a:t>
            </a:r>
          </a:p>
          <a:p>
            <a:pPr lvl="1" eaLnBrk="1" hangingPunct="1">
              <a:buFontTx/>
              <a:buNone/>
            </a:pPr>
            <a:endParaRPr lang="en-US" altLang="en-US" smtClean="0"/>
          </a:p>
          <a:p>
            <a:pPr eaLnBrk="1" hangingPunct="1"/>
            <a:endParaRPr lang="en-US" altLang="en-US" smtClean="0"/>
          </a:p>
        </p:txBody>
      </p:sp>
      <p:pic>
        <p:nvPicPr>
          <p:cNvPr id="49156" name="Picture 4" descr="deblij_ch02_fig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781300"/>
            <a:ext cx="6096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76200" y="6415088"/>
            <a:ext cx="2819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>
                <a:solidFill>
                  <a:schemeClr val="tx1"/>
                </a:solidFill>
              </a:rPr>
              <a:t>Photo credit: H.J. de Blij</a:t>
            </a: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6324600" y="2438400"/>
            <a:ext cx="2819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>
                <a:solidFill>
                  <a:schemeClr val="tx1"/>
                </a:solidFill>
              </a:rPr>
              <a:t>Bordeaux, France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772400" cy="381000"/>
          </a:xfrm>
        </p:spPr>
        <p:txBody>
          <a:bodyPr/>
          <a:lstStyle/>
          <a:p>
            <a:pPr eaLnBrk="1" hangingPunct="1"/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Trends in Aging, by World Region</a:t>
            </a:r>
          </a:p>
        </p:txBody>
      </p:sp>
      <p:sp>
        <p:nvSpPr>
          <p:cNvPr id="50179" name="Text Box 1027"/>
          <p:cNvSpPr txBox="1">
            <a:spLocks noChangeArrowheads="1"/>
          </p:cNvSpPr>
          <p:nvPr/>
        </p:nvSpPr>
        <p:spPr bwMode="auto">
          <a:xfrm>
            <a:off x="762000" y="749300"/>
            <a:ext cx="7772400" cy="161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FontTx/>
              <a:buNone/>
            </a:pPr>
            <a:endParaRPr lang="en-US" altLang="en-US" sz="1800" b="1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en-US" altLang="en-US" sz="1800" b="1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en-US" altLang="en-US" sz="1800" b="1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en-US" sz="1800" b="1">
                <a:solidFill>
                  <a:schemeClr val="tx1"/>
                </a:solidFill>
                <a:latin typeface="Arial" panose="020B0604020202020204" pitchFamily="34" charset="0"/>
              </a:rPr>
              <a:t>Population Ages 65 and Older</a:t>
            </a:r>
          </a:p>
          <a:p>
            <a:pPr>
              <a:buFontTx/>
              <a:buNone/>
            </a:pPr>
            <a:r>
              <a:rPr lang="en-US" altLang="en-US" sz="1400">
                <a:solidFill>
                  <a:schemeClr val="tx1"/>
                </a:solidFill>
                <a:latin typeface="Arial" panose="020B0604020202020204" pitchFamily="34" charset="0"/>
              </a:rPr>
              <a:t>Percent</a:t>
            </a:r>
            <a:endParaRPr lang="en-US" altLang="en-US" sz="24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Object 1028"/>
          <p:cNvGraphicFramePr>
            <a:graphicFrameLocks noChangeAspect="1"/>
          </p:cNvGraphicFramePr>
          <p:nvPr/>
        </p:nvGraphicFramePr>
        <p:xfrm>
          <a:off x="812800" y="1347788"/>
          <a:ext cx="7886700" cy="4645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0181" name="Text Box 1029"/>
          <p:cNvSpPr txBox="1">
            <a:spLocks noChangeArrowheads="1"/>
          </p:cNvSpPr>
          <p:nvPr/>
        </p:nvSpPr>
        <p:spPr bwMode="auto">
          <a:xfrm>
            <a:off x="762000" y="6172200"/>
            <a:ext cx="7848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tx1"/>
                </a:solidFill>
                <a:latin typeface="Arial" panose="020B0604020202020204" pitchFamily="34" charset="0"/>
              </a:rPr>
              <a:t>Source: United Nations, </a:t>
            </a:r>
            <a:r>
              <a:rPr lang="en-US" altLang="en-US" sz="1200" i="1">
                <a:solidFill>
                  <a:schemeClr val="tx1"/>
                </a:solidFill>
                <a:latin typeface="Arial" panose="020B0604020202020204" pitchFamily="34" charset="0"/>
              </a:rPr>
              <a:t>World Population Prospects: The 2002 Revision</a:t>
            </a:r>
            <a:r>
              <a:rPr lang="en-US" altLang="en-US" sz="1200">
                <a:solidFill>
                  <a:schemeClr val="tx1"/>
                </a:solidFill>
                <a:latin typeface="Arial" panose="020B0604020202020204" pitchFamily="34" charset="0"/>
              </a:rPr>
              <a:t> (medium scenario), 2003.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Japan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What does Japan</a:t>
            </a:r>
            <a:r>
              <a:rPr lang="ja-JP" altLang="en-US" sz="2800" dirty="0" smtClean="0"/>
              <a:t>’</a:t>
            </a:r>
            <a:r>
              <a:rPr lang="en-US" altLang="ja-JP" sz="2800" dirty="0" smtClean="0"/>
              <a:t>s sex - age pyramid look like?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dirty="0" smtClean="0"/>
              <a:t/>
            </a:r>
            <a:br>
              <a:rPr lang="en-US" altLang="en-US" sz="2800" dirty="0" smtClean="0"/>
            </a:br>
            <a:r>
              <a:rPr lang="en-US" altLang="en-US" sz="2800" dirty="0" smtClean="0"/>
              <a:t>Stage 1: 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dirty="0" smtClean="0"/>
              <a:t>	Stage 2: 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dirty="0" smtClean="0"/>
              <a:t>	Stage 3: 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dirty="0" smtClean="0"/>
              <a:t>	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dirty="0" smtClean="0"/>
              <a:t>	Stage 4: 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dirty="0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en-US" sz="2800" dirty="0" smtClean="0"/>
              <a:t>	Stage 5: ?</a:t>
            </a:r>
          </a:p>
          <a:p>
            <a:pPr eaLnBrk="1" hangingPunct="1">
              <a:lnSpc>
                <a:spcPct val="80000"/>
              </a:lnSpc>
              <a:buNone/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</a:pPr>
            <a:endParaRPr lang="en-US" alt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4"/>
          <p:cNvSpPr>
            <a:spLocks noGrp="1" noChangeArrowheads="1"/>
          </p:cNvSpPr>
          <p:nvPr>
            <p:ph type="title"/>
          </p:nvPr>
        </p:nvSpPr>
        <p:spPr>
          <a:xfrm>
            <a:off x="421190" y="0"/>
            <a:ext cx="8229600" cy="1143000"/>
          </a:xfrm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  <p:pic>
        <p:nvPicPr>
          <p:cNvPr id="53251" name="Picture 6" descr="japan cahnge pop pyramid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8282" y="-457200"/>
            <a:ext cx="6695416" cy="4495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865" y="3485784"/>
            <a:ext cx="5810250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Europe Population</a:t>
            </a:r>
          </a:p>
        </p:txBody>
      </p:sp>
      <p:pic>
        <p:nvPicPr>
          <p:cNvPr id="54275" name="Picture 3" descr="FG08_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305800" cy="706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533400" y="990600"/>
            <a:ext cx="1143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chemeClr val="tx1"/>
                </a:solidFill>
                <a:latin typeface="Times New Roman" panose="02020603050405020304" pitchFamily="18" charset="0"/>
              </a:rPr>
              <a:t>523 million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TB08_01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9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Italy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What does Italy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sex - age pyramid look like?</a:t>
            </a:r>
          </a:p>
          <a:p>
            <a:pPr eaLnBrk="1" hangingPunct="1">
              <a:buFontTx/>
              <a:buNone/>
            </a:pPr>
            <a:r>
              <a:rPr lang="en-US" altLang="en-US" dirty="0" smtClean="0"/>
              <a:t>	Stage 1: </a:t>
            </a:r>
          </a:p>
          <a:p>
            <a:pPr eaLnBrk="1" hangingPunct="1">
              <a:buFontTx/>
              <a:buNone/>
            </a:pPr>
            <a:r>
              <a:rPr lang="en-US" altLang="en-US" dirty="0" smtClean="0"/>
              <a:t>	Stage 2: </a:t>
            </a:r>
          </a:p>
          <a:p>
            <a:pPr eaLnBrk="1" hangingPunct="1">
              <a:buFontTx/>
              <a:buNone/>
            </a:pPr>
            <a:r>
              <a:rPr lang="en-US" altLang="en-US" dirty="0" smtClean="0"/>
              <a:t>	Stage 3:	</a:t>
            </a:r>
          </a:p>
          <a:p>
            <a:pPr eaLnBrk="1" hangingPunct="1">
              <a:buFontTx/>
              <a:buNone/>
            </a:pPr>
            <a:r>
              <a:rPr lang="en-US" altLang="en-US" dirty="0" smtClean="0"/>
              <a:t>	Stage 4:</a:t>
            </a:r>
          </a:p>
          <a:p>
            <a:pPr eaLnBrk="1" hangingPunct="1">
              <a:buNone/>
            </a:pPr>
            <a:r>
              <a:rPr lang="en-US" altLang="en-US" dirty="0"/>
              <a:t>	</a:t>
            </a:r>
            <a:r>
              <a:rPr lang="en-US" altLang="en-US" dirty="0" smtClean="0"/>
              <a:t>Stage 5: </a:t>
            </a:r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8" descr="poppr-italy-200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249488"/>
            <a:ext cx="4191000" cy="369411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7347" name="Picture 9" descr="poppr-itlay 202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05400" y="381000"/>
            <a:ext cx="4038600" cy="2971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7348" name="Picture 10" descr="poppr-italy-2050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5800" y="3352800"/>
            <a:ext cx="4648200" cy="35052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FFFF66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b="1" smtClean="0"/>
              <a:t>North America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752600"/>
            <a:ext cx="8534400" cy="4953000"/>
          </a:xfrm>
          <a:solidFill>
            <a:schemeClr val="accent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b="1" smtClean="0"/>
              <a:t>Modern Spatial &amp; Demographic Patterns</a:t>
            </a:r>
          </a:p>
          <a:p>
            <a:pPr lvl="2" eaLnBrk="1" hangingPunct="1"/>
            <a:r>
              <a:rPr lang="en-US" altLang="en-US" b="1" smtClean="0">
                <a:latin typeface="Arial" panose="020B0604020202020204" pitchFamily="34" charset="0"/>
              </a:rPr>
              <a:t>Metropolitan clusters create uneven settlement landscapes</a:t>
            </a:r>
          </a:p>
          <a:p>
            <a:pPr lvl="2" eaLnBrk="1" hangingPunct="1"/>
            <a:r>
              <a:rPr lang="en-US" altLang="en-US" b="1" u="sng" smtClean="0">
                <a:latin typeface="Arial" panose="020B0604020202020204" pitchFamily="34" charset="0"/>
              </a:rPr>
              <a:t>Megalopolis</a:t>
            </a:r>
            <a:r>
              <a:rPr lang="en-US" altLang="en-US" b="1" smtClean="0">
                <a:latin typeface="Arial" panose="020B0604020202020204" pitchFamily="34" charset="0"/>
              </a:rPr>
              <a:t>: largest settlement agglomeration in the U.S.  (Ex: Bosnywash)</a:t>
            </a:r>
          </a:p>
          <a:p>
            <a:pPr lvl="2" eaLnBrk="1" hangingPunct="1">
              <a:buFontTx/>
              <a:buNone/>
            </a:pPr>
            <a:endParaRPr lang="en-US" altLang="en-US" b="1" smtClean="0">
              <a:latin typeface="Arial" panose="020B0604020202020204" pitchFamily="34" charset="0"/>
            </a:endParaRPr>
          </a:p>
          <a:p>
            <a:pPr lvl="2" eaLnBrk="1" hangingPunct="1"/>
            <a:r>
              <a:rPr lang="en-US" altLang="en-US" b="1" smtClean="0">
                <a:latin typeface="Arial" panose="020B0604020202020204" pitchFamily="34" charset="0"/>
              </a:rPr>
              <a:t>Population growth has increased in North America</a:t>
            </a:r>
          </a:p>
          <a:p>
            <a:pPr lvl="3" eaLnBrk="1" hangingPunct="1"/>
            <a:r>
              <a:rPr lang="en-US" altLang="en-US" b="1" smtClean="0">
                <a:latin typeface="Arial" panose="020B0604020202020204" pitchFamily="34" charset="0"/>
              </a:rPr>
              <a:t>Projected to increase to 375 million by the end of the 21</a:t>
            </a:r>
            <a:r>
              <a:rPr lang="en-US" altLang="en-US" b="1" baseline="30000" smtClean="0">
                <a:latin typeface="Arial" panose="020B0604020202020204" pitchFamily="34" charset="0"/>
              </a:rPr>
              <a:t>st</a:t>
            </a:r>
            <a:r>
              <a:rPr lang="en-US" altLang="en-US" b="1" smtClean="0">
                <a:latin typeface="Arial" panose="020B0604020202020204" pitchFamily="34" charset="0"/>
              </a:rPr>
              <a:t> century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5"/>
          <p:cNvGraphicFramePr>
            <a:graphicFrameLocks noChangeAspect="1"/>
          </p:cNvGraphicFramePr>
          <p:nvPr/>
        </p:nvGraphicFramePr>
        <p:xfrm>
          <a:off x="3276600" y="-184150"/>
          <a:ext cx="6096000" cy="492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5" name="Slide" r:id="rId3" imgW="4572000" imgH="3429000" progId="PowerPoint.Slide.8">
                  <p:embed/>
                </p:oleObj>
              </mc:Choice>
              <mc:Fallback>
                <p:oleObj name="Slide" r:id="rId3" imgW="4572000" imgH="3429000" progId="PowerPoint.Slide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-184150"/>
                        <a:ext cx="6096000" cy="4926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9" name="Text Box 2"/>
          <p:cNvSpPr txBox="1">
            <a:spLocks noChangeArrowheads="1"/>
          </p:cNvSpPr>
          <p:nvPr/>
        </p:nvSpPr>
        <p:spPr bwMode="auto">
          <a:xfrm>
            <a:off x="304800" y="4876800"/>
            <a:ext cx="85344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en-US">
                <a:solidFill>
                  <a:srgbClr val="663300"/>
                </a:solidFill>
              </a:rPr>
              <a:t>World Population Growth –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en-US" sz="2400">
                <a:solidFill>
                  <a:srgbClr val="663300"/>
                </a:solidFill>
              </a:rPr>
              <a:t>Rate of natural increase (does not take into account immigration and emigration).</a:t>
            </a:r>
          </a:p>
        </p:txBody>
      </p:sp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-304800" y="228600"/>
          <a:ext cx="53340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name="Slide" r:id="rId5" imgW="4572000" imgH="3429000" progId="PowerPoint.Slide.8">
                  <p:embed/>
                </p:oleObj>
              </mc:Choice>
              <mc:Fallback>
                <p:oleObj name="Slide" r:id="rId5" imgW="4572000" imgH="3429000" progId="PowerPoint.Slide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04800" y="228600"/>
                        <a:ext cx="533400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Metro Area Population</a:t>
            </a:r>
          </a:p>
        </p:txBody>
      </p:sp>
      <p:pic>
        <p:nvPicPr>
          <p:cNvPr id="59395" name="Picture 3" descr="FG03_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DAGCanadaProv&amp;CapCities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534400" cy="682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5"/>
          <p:cNvSpPr txBox="1">
            <a:spLocks noChangeArrowheads="1"/>
          </p:cNvSpPr>
          <p:nvPr/>
        </p:nvSpPr>
        <p:spPr bwMode="auto">
          <a:xfrm>
            <a:off x="762000" y="152400"/>
            <a:ext cx="76962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>
                <a:solidFill>
                  <a:srgbClr val="663300"/>
                </a:solidFill>
              </a:rPr>
              <a:t>Longer Life Expectancies typically mean higher rates of chronic diseases in MDC</a:t>
            </a:r>
            <a:r>
              <a:rPr lang="ja-JP" altLang="en-US" sz="2800" b="1">
                <a:solidFill>
                  <a:srgbClr val="663300"/>
                </a:solidFill>
              </a:rPr>
              <a:t>’</a:t>
            </a:r>
            <a:r>
              <a:rPr lang="en-US" altLang="ja-JP" sz="2800" b="1">
                <a:solidFill>
                  <a:srgbClr val="663300"/>
                </a:solidFill>
              </a:rPr>
              <a:t>s.</a:t>
            </a:r>
            <a:endParaRPr lang="en-US" altLang="en-US" sz="2800" b="1">
              <a:solidFill>
                <a:srgbClr val="663300"/>
              </a:solidFill>
            </a:endParaRPr>
          </a:p>
        </p:txBody>
      </p:sp>
      <p:pic>
        <p:nvPicPr>
          <p:cNvPr id="61443" name="Picture 6" descr="fou9e_tab_02_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498600"/>
            <a:ext cx="7010400" cy="535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fou9e_fig_02_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08000"/>
            <a:ext cx="8531225" cy="584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United States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19200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What does the United States sex - age pyramid look like?</a:t>
            </a:r>
            <a:br>
              <a:rPr lang="en-US" altLang="en-US" dirty="0" smtClean="0"/>
            </a:br>
            <a:endParaRPr lang="en-US" altLang="en-US" dirty="0" smtClean="0"/>
          </a:p>
          <a:p>
            <a:pPr eaLnBrk="1" hangingPunct="1">
              <a:buFontTx/>
              <a:buNone/>
            </a:pPr>
            <a:r>
              <a:rPr lang="en-US" altLang="en-US" dirty="0" smtClean="0"/>
              <a:t>	Stage 1: </a:t>
            </a:r>
          </a:p>
          <a:p>
            <a:pPr eaLnBrk="1" hangingPunct="1">
              <a:buFontTx/>
              <a:buNone/>
            </a:pPr>
            <a:r>
              <a:rPr lang="en-US" altLang="en-US" dirty="0" smtClean="0"/>
              <a:t>	Stage 2: </a:t>
            </a:r>
          </a:p>
          <a:p>
            <a:pPr eaLnBrk="1" hangingPunct="1">
              <a:buFontTx/>
              <a:buNone/>
            </a:pPr>
            <a:r>
              <a:rPr lang="en-US" altLang="en-US" dirty="0" smtClean="0"/>
              <a:t>	Stage 3:	</a:t>
            </a:r>
          </a:p>
          <a:p>
            <a:pPr eaLnBrk="1" hangingPunct="1">
              <a:buFontTx/>
              <a:buNone/>
            </a:pPr>
            <a:r>
              <a:rPr lang="en-US" altLang="en-US" dirty="0" smtClean="0"/>
              <a:t>	Stage 4:</a:t>
            </a:r>
          </a:p>
          <a:p>
            <a:pPr eaLnBrk="1" hangingPunct="1">
              <a:buNone/>
            </a:pPr>
            <a:r>
              <a:rPr lang="en-US" altLang="en-US" dirty="0"/>
              <a:t>	</a:t>
            </a:r>
            <a:r>
              <a:rPr lang="en-US" altLang="en-US" dirty="0" smtClean="0"/>
              <a:t>Stage 5: </a:t>
            </a:r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0" y="6096000"/>
            <a:ext cx="9144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hlink"/>
                </a:solidFill>
                <a:latin typeface="Arial" panose="020B0604020202020204" pitchFamily="34" charset="0"/>
              </a:rPr>
              <a:t>United States: 1950 - 2050</a:t>
            </a:r>
          </a:p>
        </p:txBody>
      </p:sp>
      <p:pic>
        <p:nvPicPr>
          <p:cNvPr id="64515" name="Picture 3" descr="pyramid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057400"/>
            <a:ext cx="6781800" cy="239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65539" name="Picture 8" descr="idbpyr us-200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2620963"/>
            <a:ext cx="4343400" cy="2941637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5540" name="Picture 9" descr="idbpy-us-202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4400" y="609600"/>
            <a:ext cx="4038600" cy="24384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5541" name="Picture 10" descr="idbpyr-us-205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4019550"/>
            <a:ext cx="4038600" cy="260985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534400" cy="6629400"/>
          </a:xfrm>
        </p:spPr>
        <p:txBody>
          <a:bodyPr/>
          <a:lstStyle/>
          <a:p>
            <a:pPr algn="l" eaLnBrk="1" hangingPunct="1"/>
            <a:r>
              <a:rPr lang="en-US" altLang="en-US" i="1" dirty="0" smtClean="0">
                <a:solidFill>
                  <a:srgbClr val="085E52"/>
                </a:solidFill>
              </a:rPr>
              <a:t>Examples of country</a:t>
            </a:r>
            <a:r>
              <a:rPr lang="ja-JP" altLang="en-US" i="1" dirty="0" smtClean="0">
                <a:solidFill>
                  <a:srgbClr val="085E52"/>
                </a:solidFill>
              </a:rPr>
              <a:t>’</a:t>
            </a:r>
            <a:r>
              <a:rPr lang="en-US" altLang="ja-JP" i="1" dirty="0" smtClean="0">
                <a:solidFill>
                  <a:srgbClr val="085E52"/>
                </a:solidFill>
              </a:rPr>
              <a:t>s/</a:t>
            </a:r>
            <a:r>
              <a:rPr lang="en-US" altLang="ja-JP" i="1" dirty="0" err="1" smtClean="0">
                <a:solidFill>
                  <a:srgbClr val="085E52"/>
                </a:solidFill>
              </a:rPr>
              <a:t>DTMstages</a:t>
            </a:r>
            <a:r>
              <a:rPr lang="en-US" altLang="ja-JP" i="1" dirty="0" smtClean="0">
                <a:solidFill>
                  <a:srgbClr val="085E52"/>
                </a:solidFill>
              </a:rPr>
              <a:t>:</a:t>
            </a:r>
            <a:br>
              <a:rPr lang="en-US" altLang="ja-JP" i="1" dirty="0" smtClean="0">
                <a:solidFill>
                  <a:srgbClr val="085E52"/>
                </a:solidFill>
              </a:rPr>
            </a:b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1= </a:t>
            </a:r>
            <a:r>
              <a:rPr lang="en-US" altLang="ja-JP" sz="4000" dirty="0" smtClean="0"/>
              <a:t>none: some are barely</a:t>
            </a:r>
            <a:r>
              <a:rPr lang="en-US" altLang="ja-JP" sz="4000" dirty="0"/>
              <a:t> </a:t>
            </a:r>
            <a:r>
              <a:rPr lang="en-US" altLang="ja-JP" sz="4000" dirty="0" smtClean="0"/>
              <a:t>out of this   </a:t>
            </a:r>
            <a:br>
              <a:rPr lang="en-US" altLang="ja-JP" sz="4000" dirty="0" smtClean="0"/>
            </a:br>
            <a:r>
              <a:rPr lang="en-US" altLang="ja-JP" sz="4000" dirty="0"/>
              <a:t> </a:t>
            </a:r>
            <a:r>
              <a:rPr lang="en-US" altLang="ja-JP" sz="4000" dirty="0" smtClean="0"/>
              <a:t>     stage    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2= Egypt, Kenya, Afghanistan,  </a:t>
            </a:r>
            <a:br>
              <a:rPr lang="en-US" altLang="ja-JP" dirty="0" smtClean="0"/>
            </a:br>
            <a:r>
              <a:rPr lang="en-US" altLang="ja-JP" dirty="0" smtClean="0"/>
              <a:t>     India</a:t>
            </a:r>
            <a:br>
              <a:rPr lang="en-US" altLang="ja-JP" dirty="0" smtClean="0"/>
            </a:br>
            <a:r>
              <a:rPr lang="en-US" altLang="ja-JP" dirty="0" smtClean="0"/>
              <a:t>3= China &amp; Brazil </a:t>
            </a:r>
            <a:br>
              <a:rPr lang="en-US" altLang="ja-JP" dirty="0" smtClean="0"/>
            </a:br>
            <a:r>
              <a:rPr lang="en-US" altLang="ja-JP" dirty="0" smtClean="0"/>
              <a:t>4= Japan, France, UK</a:t>
            </a:r>
            <a:br>
              <a:rPr lang="en-US" altLang="ja-JP" dirty="0" smtClean="0"/>
            </a:br>
            <a:r>
              <a:rPr lang="en-US" altLang="ja-JP" dirty="0" smtClean="0"/>
              <a:t>5= Russia, Germany</a:t>
            </a:r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5" descr="demographic_transition_detail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0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7" name="Rectangle 6"/>
          <p:cNvSpPr>
            <a:spLocks noChangeArrowheads="1"/>
          </p:cNvSpPr>
          <p:nvPr/>
        </p:nvSpPr>
        <p:spPr bwMode="auto">
          <a:xfrm>
            <a:off x="250825" y="6597650"/>
            <a:ext cx="85693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CA" altLang="en-US" sz="1000">
                <a:solidFill>
                  <a:schemeClr val="tx1"/>
                </a:solidFill>
                <a:latin typeface="Arial" panose="020B0604020202020204" pitchFamily="34" charset="0"/>
              </a:rPr>
              <a:t>http://www.geographyalltheway.com/igcse_geography/population_settlement/population/imagesetc/demographic_transition_detailed.jpg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8" descr="fou9e_fig_02_16_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533400"/>
            <a:ext cx="6858000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1" name="Text Box 5"/>
          <p:cNvSpPr txBox="1">
            <a:spLocks noChangeArrowheads="1"/>
          </p:cNvSpPr>
          <p:nvPr/>
        </p:nvSpPr>
        <p:spPr bwMode="auto">
          <a:xfrm>
            <a:off x="609600" y="5486400"/>
            <a:ext cx="8534400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663300"/>
                </a:solidFill>
              </a:rPr>
              <a:t>In poorer countries, </a:t>
            </a:r>
            <a:r>
              <a:rPr lang="en-US" altLang="en-US">
                <a:solidFill>
                  <a:srgbClr val="663300"/>
                </a:solidFill>
              </a:rPr>
              <a:t>Infant Mortality Rates</a:t>
            </a:r>
            <a:r>
              <a:rPr lang="en-US" altLang="en-US" sz="2400">
                <a:solidFill>
                  <a:srgbClr val="663300"/>
                </a:solidFill>
              </a:rPr>
              <a:t> are usually high, which is reflected in the pyramid shape.</a:t>
            </a:r>
          </a:p>
        </p:txBody>
      </p:sp>
      <p:pic>
        <p:nvPicPr>
          <p:cNvPr id="68612" name="Picture 7" descr="fou9e_fig_02_16_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4953000" cy="422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050"/>
          <p:cNvSpPr txBox="1">
            <a:spLocks noChangeArrowheads="1"/>
          </p:cNvSpPr>
          <p:nvPr/>
        </p:nvSpPr>
        <p:spPr bwMode="auto">
          <a:xfrm>
            <a:off x="914400" y="5029200"/>
            <a:ext cx="7772400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en-US">
                <a:solidFill>
                  <a:srgbClr val="663300"/>
                </a:solidFill>
              </a:rPr>
              <a:t>World Birth Rate – CBR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en-US" sz="2400">
                <a:solidFill>
                  <a:srgbClr val="663300"/>
                </a:solidFill>
              </a:rPr>
              <a:t>number of births in a year per 1,000 people.</a:t>
            </a:r>
          </a:p>
        </p:txBody>
      </p:sp>
      <p:pic>
        <p:nvPicPr>
          <p:cNvPr id="10243" name="Picture 2053" descr="fou9e_fig_02_11_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52400"/>
            <a:ext cx="6400800" cy="423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2052" descr="fou9e_fig_02_11_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4876800" cy="411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6" descr="fou9e_fig_02_19_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609600"/>
            <a:ext cx="6477000" cy="427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228600" y="5486400"/>
            <a:ext cx="8610600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663300"/>
                </a:solidFill>
              </a:rPr>
              <a:t>   In poorer countries, </a:t>
            </a:r>
            <a:r>
              <a:rPr lang="en-US" altLang="en-US">
                <a:solidFill>
                  <a:srgbClr val="663300"/>
                </a:solidFill>
              </a:rPr>
              <a:t>Life Expectancy </a:t>
            </a:r>
            <a:r>
              <a:rPr lang="en-US" altLang="en-US" sz="2400">
                <a:solidFill>
                  <a:srgbClr val="663300"/>
                </a:solidFill>
              </a:rPr>
              <a:t>is usually shorter,         which is also reflected in the pyramid shape.</a:t>
            </a:r>
          </a:p>
        </p:txBody>
      </p:sp>
      <p:pic>
        <p:nvPicPr>
          <p:cNvPr id="69636" name="Picture 5" descr="fou9e_fig_02_19_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5029200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FG06_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6350"/>
            <a:ext cx="7086600" cy="531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228600" y="457200"/>
            <a:ext cx="8610600" cy="6413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Population Density in Sub-Saharan Africa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aids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3579813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3" name="Picture 3" descr="aids in africa ph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581400"/>
            <a:ext cx="4546600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4419600" y="838200"/>
            <a:ext cx="2819400" cy="1749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Coping with AIDS in Their Midst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deblij_ch02_fig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14400"/>
            <a:ext cx="8059738" cy="534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28600" y="228600"/>
            <a:ext cx="8534400" cy="838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mtClean="0"/>
              <a:t>AIDS is leaving large numbers of AIDS orphans.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FG06_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8100"/>
            <a:ext cx="8153400" cy="681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304800" y="2971800"/>
            <a:ext cx="3200400" cy="1749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HIV/AIDS in Sub-Saharan Africa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fou9e_fig_02_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0"/>
            <a:ext cx="6334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Uganda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What does Uganda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sex - age pyramid look like?</a:t>
            </a:r>
          </a:p>
          <a:p>
            <a:pPr eaLnBrk="1" hangingPunct="1">
              <a:buFontTx/>
              <a:buNone/>
            </a:pPr>
            <a:r>
              <a:rPr lang="en-US" altLang="en-US" dirty="0" smtClean="0"/>
              <a:t>	Stage 1: </a:t>
            </a:r>
          </a:p>
          <a:p>
            <a:pPr eaLnBrk="1" hangingPunct="1">
              <a:buFontTx/>
              <a:buNone/>
            </a:pPr>
            <a:r>
              <a:rPr lang="en-US" altLang="en-US" dirty="0" smtClean="0"/>
              <a:t>	Stage 2: </a:t>
            </a:r>
          </a:p>
          <a:p>
            <a:pPr eaLnBrk="1" hangingPunct="1">
              <a:buFontTx/>
              <a:buNone/>
            </a:pPr>
            <a:r>
              <a:rPr lang="en-US" altLang="en-US" dirty="0" smtClean="0"/>
              <a:t>	Stage 3: </a:t>
            </a:r>
          </a:p>
          <a:p>
            <a:pPr eaLnBrk="1" hangingPunct="1">
              <a:buFontTx/>
              <a:buNone/>
            </a:pPr>
            <a:r>
              <a:rPr lang="en-US" altLang="en-US" dirty="0" smtClean="0"/>
              <a:t>	Stage 4:</a:t>
            </a:r>
          </a:p>
          <a:p>
            <a:pPr eaLnBrk="1" hangingPunct="1">
              <a:buNone/>
            </a:pPr>
            <a:r>
              <a:rPr lang="en-US" altLang="en-US" dirty="0"/>
              <a:t>	</a:t>
            </a:r>
            <a:r>
              <a:rPr lang="en-US" altLang="en-US" dirty="0" smtClean="0"/>
              <a:t>Stage 5: </a:t>
            </a:r>
          </a:p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aids botswana 20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144000" cy="613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1219200" y="304800"/>
            <a:ext cx="678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>
                <a:solidFill>
                  <a:schemeClr val="tx1"/>
                </a:solidFill>
                <a:latin typeface="Arial" panose="020B0604020202020204" pitchFamily="34" charset="0"/>
              </a:rPr>
              <a:t>Uganda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5943600" cy="1295400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b="1" smtClean="0"/>
              <a:t>Subsaharan Africa: Population Trends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00200"/>
            <a:ext cx="8534400" cy="5029200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lvl="1" eaLnBrk="1" hangingPunct="1"/>
            <a:r>
              <a:rPr lang="en-US" altLang="en-US" sz="2400" b="1" smtClean="0">
                <a:solidFill>
                  <a:srgbClr val="CC3300"/>
                </a:solidFill>
              </a:rPr>
              <a:t>Family size</a:t>
            </a:r>
          </a:p>
          <a:p>
            <a:pPr lvl="2" eaLnBrk="1" hangingPunct="1"/>
            <a:r>
              <a:rPr lang="en-US" altLang="en-US" sz="2000" b="1" smtClean="0">
                <a:latin typeface="Arial" panose="020B0604020202020204" pitchFamily="34" charset="0"/>
              </a:rPr>
              <a:t>Preference for large families</a:t>
            </a:r>
          </a:p>
          <a:p>
            <a:pPr lvl="3" eaLnBrk="1" hangingPunct="1"/>
            <a:r>
              <a:rPr lang="en-US" altLang="en-US" sz="1800" b="1" smtClean="0">
                <a:latin typeface="Arial" panose="020B0604020202020204" pitchFamily="34" charset="0"/>
              </a:rPr>
              <a:t>Influenced by cultural practices, rural lifestyles, economics</a:t>
            </a:r>
          </a:p>
          <a:p>
            <a:pPr lvl="1" eaLnBrk="1" hangingPunct="1"/>
            <a:r>
              <a:rPr lang="en-US" altLang="en-US" sz="2400" b="1" smtClean="0">
                <a:solidFill>
                  <a:srgbClr val="CC3300"/>
                </a:solidFill>
              </a:rPr>
              <a:t>Southern Africa is ground zero for the AIDS epidemic</a:t>
            </a:r>
            <a:r>
              <a:rPr lang="en-US" altLang="en-US" sz="2400" b="1" smtClean="0"/>
              <a:t> </a:t>
            </a:r>
          </a:p>
          <a:p>
            <a:pPr lvl="3" eaLnBrk="1" hangingPunct="1"/>
            <a:r>
              <a:rPr lang="en-US" altLang="en-US" sz="1800" b="1" smtClean="0">
                <a:latin typeface="Arial" panose="020B0604020202020204" pitchFamily="34" charset="0"/>
              </a:rPr>
              <a:t>2/3 of world</a:t>
            </a:r>
            <a:r>
              <a:rPr lang="ja-JP" altLang="en-US" sz="1800" b="1" smtClean="0">
                <a:latin typeface="Arial" panose="020B0604020202020204" pitchFamily="34" charset="0"/>
              </a:rPr>
              <a:t>’</a:t>
            </a:r>
            <a:r>
              <a:rPr lang="en-US" altLang="ja-JP" sz="1800" b="1" smtClean="0">
                <a:latin typeface="Arial" panose="020B0604020202020204" pitchFamily="34" charset="0"/>
              </a:rPr>
              <a:t>s AIDS cases are found in Sub-Saharan Africa</a:t>
            </a:r>
          </a:p>
          <a:p>
            <a:pPr lvl="3" eaLnBrk="1" hangingPunct="1"/>
            <a:r>
              <a:rPr lang="en-US" altLang="en-US" sz="1800" b="1" smtClean="0">
                <a:latin typeface="Arial" panose="020B0604020202020204" pitchFamily="34" charset="0"/>
              </a:rPr>
              <a:t>Drugs too expensive, so education is best way to stem epidemic</a:t>
            </a:r>
          </a:p>
          <a:p>
            <a:pPr lvl="3" eaLnBrk="1" hangingPunct="1">
              <a:buFontTx/>
              <a:buNone/>
            </a:pPr>
            <a:endParaRPr lang="en-US" altLang="en-US" sz="1800" b="1" smtClean="0">
              <a:latin typeface="Arial" panose="020B0604020202020204" pitchFamily="34" charset="0"/>
            </a:endParaRPr>
          </a:p>
          <a:p>
            <a:pPr eaLnBrk="1" hangingPunct="1"/>
            <a:r>
              <a:rPr lang="en-US" altLang="en-US" sz="2800" b="1" smtClean="0">
                <a:solidFill>
                  <a:srgbClr val="663300"/>
                </a:solidFill>
              </a:rPr>
              <a:t>Patterns of Settlement and Land Use</a:t>
            </a:r>
          </a:p>
          <a:p>
            <a:pPr lvl="3" eaLnBrk="1" hangingPunct="1"/>
            <a:r>
              <a:rPr lang="en-US" altLang="en-US" sz="1800" b="1" smtClean="0">
                <a:latin typeface="Arial" panose="020B0604020202020204" pitchFamily="34" charset="0"/>
              </a:rPr>
              <a:t>Widely scattered population – low density</a:t>
            </a:r>
          </a:p>
          <a:p>
            <a:pPr lvl="2" eaLnBrk="1" hangingPunct="1"/>
            <a:endParaRPr lang="en-US" altLang="en-US" sz="2000" b="1" smtClean="0">
              <a:latin typeface="Arial" panose="020B0604020202020204" pitchFamily="34" charset="0"/>
            </a:endParaRPr>
          </a:p>
          <a:p>
            <a:pPr lvl="3" eaLnBrk="1" hangingPunct="1"/>
            <a:r>
              <a:rPr lang="en-US" altLang="en-US" sz="1800" b="1" smtClean="0">
                <a:latin typeface="Arial" panose="020B0604020202020204" pitchFamily="34" charset="0"/>
              </a:rPr>
              <a:t>Nigeria is the region</a:t>
            </a:r>
            <a:r>
              <a:rPr lang="ja-JP" altLang="en-US" sz="1800" b="1" smtClean="0">
                <a:latin typeface="Arial" panose="020B0604020202020204" pitchFamily="34" charset="0"/>
              </a:rPr>
              <a:t>’</a:t>
            </a:r>
            <a:r>
              <a:rPr lang="en-US" altLang="ja-JP" sz="1800" b="1" smtClean="0">
                <a:latin typeface="Arial" panose="020B0604020202020204" pitchFamily="34" charset="0"/>
              </a:rPr>
              <a:t>s most populated country (127 million)</a:t>
            </a:r>
            <a:endParaRPr lang="en-US" altLang="en-US" sz="1800" b="1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afr-starve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457200"/>
            <a:ext cx="8458200" cy="577215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457200" y="3657600"/>
            <a:ext cx="2667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Arial" panose="020B0604020202020204" pitchFamily="34" charset="0"/>
              </a:rPr>
              <a:t>                                         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fou9e_fig_02_12_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81000"/>
            <a:ext cx="6477000" cy="416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2"/>
          <p:cNvSpPr txBox="1">
            <a:spLocks noChangeArrowheads="1"/>
          </p:cNvSpPr>
          <p:nvPr/>
        </p:nvSpPr>
        <p:spPr bwMode="auto">
          <a:xfrm>
            <a:off x="1066800" y="5257800"/>
            <a:ext cx="7086600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en-US">
                <a:solidFill>
                  <a:srgbClr val="663300"/>
                </a:solidFill>
              </a:rPr>
              <a:t>World Mortality Rate – CDR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en-US" sz="2400">
                <a:solidFill>
                  <a:srgbClr val="663300"/>
                </a:solidFill>
              </a:rPr>
              <a:t>number of deaths in a year per 1,000 people.</a:t>
            </a:r>
          </a:p>
        </p:txBody>
      </p:sp>
      <p:pic>
        <p:nvPicPr>
          <p:cNvPr id="11268" name="Picture 4" descr="fou9e_fig_02_12_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4953000" cy="401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4" descr="population_pyramids_ch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6394"/>
            <a:ext cx="6705600" cy="784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578893" y="5744854"/>
            <a:ext cx="8077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CC33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FFCC00"/>
                </a:solidFill>
                <a:latin typeface="Franklin Gothic Medium" panose="020B06030201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 smtClean="0">
                <a:solidFill>
                  <a:srgbClr val="663300"/>
                </a:solidFill>
              </a:rPr>
              <a:t>Where </a:t>
            </a:r>
            <a:r>
              <a:rPr lang="en-US" altLang="en-US" sz="2400" dirty="0">
                <a:solidFill>
                  <a:srgbClr val="663300"/>
                </a:solidFill>
              </a:rPr>
              <a:t>have </a:t>
            </a:r>
            <a:r>
              <a:rPr lang="en-US" altLang="en-US" dirty="0">
                <a:solidFill>
                  <a:srgbClr val="663300"/>
                </a:solidFill>
              </a:rPr>
              <a:t>Total Fertility Rates</a:t>
            </a:r>
            <a:r>
              <a:rPr lang="en-US" altLang="en-US" sz="2400" dirty="0">
                <a:solidFill>
                  <a:srgbClr val="663300"/>
                </a:solidFill>
              </a:rPr>
              <a:t> (TFRs) fallen below replacement level and why?</a:t>
            </a:r>
          </a:p>
        </p:txBody>
      </p:sp>
      <p:pic>
        <p:nvPicPr>
          <p:cNvPr id="12291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305800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Demographic Transition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305800" cy="5334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Stage 1: Low Growth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Stage 2: High Growth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Stage 3: Moderate Growth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 smtClean="0"/>
              <a:t>	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Stage 4: Low Growth (Stationary)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NEW:   Stage 5: Declining growth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Stationary population level (SPL)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Default Design">
      <a:majorFont>
        <a:latin typeface="Franklin Gothic Medium"/>
        <a:ea typeface=""/>
        <a:cs typeface=""/>
      </a:majorFont>
      <a:minorFont>
        <a:latin typeface="Franklin Goth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4937</TotalTime>
  <Words>1078</Words>
  <Application>Microsoft Office PowerPoint</Application>
  <PresentationFormat>On-screen Show (4:3)</PresentationFormat>
  <Paragraphs>289</Paragraphs>
  <Slides>70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80" baseType="lpstr">
      <vt:lpstr>MS PGothic</vt:lpstr>
      <vt:lpstr>MS PGothic</vt:lpstr>
      <vt:lpstr>Agency FB</vt:lpstr>
      <vt:lpstr>Arial</vt:lpstr>
      <vt:lpstr>Arial Black</vt:lpstr>
      <vt:lpstr>Franklin Gothic Medium</vt:lpstr>
      <vt:lpstr>Liberation Serif</vt:lpstr>
      <vt:lpstr>Times New Roman</vt:lpstr>
      <vt:lpstr>Default Design</vt:lpstr>
      <vt:lpstr>Slide</vt:lpstr>
      <vt:lpstr>Population</vt:lpstr>
      <vt:lpstr>PowerPoint Presentation</vt:lpstr>
      <vt:lpstr> World Population Growth Through History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Demographic Transition</vt:lpstr>
      <vt:lpstr>PowerPoint Presentation</vt:lpstr>
      <vt:lpstr>  The Classic Stages of Demographic Transition</vt:lpstr>
      <vt:lpstr>Population Composition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World Population Distribution and Density</vt:lpstr>
      <vt:lpstr>PowerPoint Presentation</vt:lpstr>
      <vt:lpstr>East Asia Population</vt:lpstr>
      <vt:lpstr>PowerPoint Presentation</vt:lpstr>
      <vt:lpstr>Government Population Policies</vt:lpstr>
      <vt:lpstr>China’s Family Planning: One Child Policy</vt:lpstr>
      <vt:lpstr>China</vt:lpstr>
      <vt:lpstr>PowerPoint Presentation</vt:lpstr>
      <vt:lpstr>PowerPoint Presentation</vt:lpstr>
      <vt:lpstr>Population Growth in India</vt:lpstr>
      <vt:lpstr>South Asian Population </vt:lpstr>
      <vt:lpstr>India</vt:lpstr>
      <vt:lpstr>India</vt:lpstr>
      <vt:lpstr>Two Ways of Population Density: </vt:lpstr>
      <vt:lpstr>PowerPoint Presentation</vt:lpstr>
      <vt:lpstr>PowerPoint Presentation</vt:lpstr>
      <vt:lpstr>PowerPoint Presentation</vt:lpstr>
      <vt:lpstr>PowerPoint Presentation</vt:lpstr>
      <vt:lpstr>Bangladesh</vt:lpstr>
      <vt:lpstr>PowerPoint Presentation</vt:lpstr>
      <vt:lpstr>PowerPoint Presentation</vt:lpstr>
      <vt:lpstr>Shinjuku district of Tokyo, Japan  (35°42' N, 139°46' E)</vt:lpstr>
      <vt:lpstr>Tokyo</vt:lpstr>
      <vt:lpstr>Age Structure of a Population</vt:lpstr>
      <vt:lpstr> Trends in Aging, by World Region</vt:lpstr>
      <vt:lpstr>Japan</vt:lpstr>
      <vt:lpstr>PowerPoint Presentation</vt:lpstr>
      <vt:lpstr>Europe Population</vt:lpstr>
      <vt:lpstr>PowerPoint Presentation</vt:lpstr>
      <vt:lpstr>Italy</vt:lpstr>
      <vt:lpstr>PowerPoint Presentation</vt:lpstr>
      <vt:lpstr>North America</vt:lpstr>
      <vt:lpstr>Metro Area Population</vt:lpstr>
      <vt:lpstr>PowerPoint Presentation</vt:lpstr>
      <vt:lpstr>PowerPoint Presentation</vt:lpstr>
      <vt:lpstr>PowerPoint Presentation</vt:lpstr>
      <vt:lpstr>United States</vt:lpstr>
      <vt:lpstr>PowerPoint Presentation</vt:lpstr>
      <vt:lpstr>PowerPoint Presentation</vt:lpstr>
      <vt:lpstr>Examples of country’s/DTMstages:  1= none: some are barely out of this          stage     2= Egypt, Kenya, Afghanistan,        India 3= China &amp; Brazil  4= Japan, France, UK 5= Russia, Germany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Uganda</vt:lpstr>
      <vt:lpstr>PowerPoint Presentation</vt:lpstr>
      <vt:lpstr>Subsaharan Africa: Population Trends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Erin Fouberg</dc:creator>
  <cp:lastModifiedBy>Kain, Holly</cp:lastModifiedBy>
  <cp:revision>111</cp:revision>
  <dcterms:created xsi:type="dcterms:W3CDTF">2006-03-27T21:33:21Z</dcterms:created>
  <dcterms:modified xsi:type="dcterms:W3CDTF">2017-08-29T19:39:26Z</dcterms:modified>
</cp:coreProperties>
</file>