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257" r:id="rId2"/>
    <p:sldId id="320" r:id="rId3"/>
    <p:sldId id="258" r:id="rId4"/>
    <p:sldId id="305" r:id="rId5"/>
    <p:sldId id="315" r:id="rId6"/>
    <p:sldId id="341" r:id="rId7"/>
    <p:sldId id="355" r:id="rId8"/>
    <p:sldId id="327" r:id="rId9"/>
    <p:sldId id="326" r:id="rId10"/>
    <p:sldId id="325" r:id="rId11"/>
    <p:sldId id="347" r:id="rId12"/>
    <p:sldId id="333" r:id="rId13"/>
    <p:sldId id="367" r:id="rId14"/>
    <p:sldId id="348" r:id="rId15"/>
    <p:sldId id="349" r:id="rId16"/>
    <p:sldId id="350" r:id="rId17"/>
    <p:sldId id="351" r:id="rId18"/>
    <p:sldId id="352" r:id="rId19"/>
    <p:sldId id="353" r:id="rId20"/>
    <p:sldId id="354" r:id="rId21"/>
    <p:sldId id="368" r:id="rId22"/>
    <p:sldId id="356" r:id="rId23"/>
    <p:sldId id="329" r:id="rId24"/>
    <p:sldId id="330" r:id="rId25"/>
    <p:sldId id="365" r:id="rId26"/>
    <p:sldId id="369" r:id="rId27"/>
    <p:sldId id="336" r:id="rId28"/>
    <p:sldId id="335" r:id="rId29"/>
    <p:sldId id="339" r:id="rId30"/>
    <p:sldId id="345" r:id="rId31"/>
    <p:sldId id="346" r:id="rId32"/>
    <p:sldId id="358" r:id="rId33"/>
    <p:sldId id="359" r:id="rId34"/>
    <p:sldId id="366" r:id="rId35"/>
    <p:sldId id="360" r:id="rId36"/>
    <p:sldId id="361" r:id="rId37"/>
    <p:sldId id="362" r:id="rId38"/>
    <p:sldId id="363" r:id="rId39"/>
    <p:sldId id="364" r:id="rId40"/>
    <p:sldId id="357" r:id="rId4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CCFF"/>
    <a:srgbClr val="CCFFFF"/>
    <a:srgbClr val="FFCCFF"/>
    <a:srgbClr val="990000"/>
    <a:srgbClr val="CC0099"/>
    <a:srgbClr val="FF66CC"/>
    <a:srgbClr val="BCBCBC"/>
    <a:srgbClr val="A4A4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24" autoAdjust="0"/>
    <p:restoredTop sz="94660"/>
  </p:normalViewPr>
  <p:slideViewPr>
    <p:cSldViewPr>
      <p:cViewPr varScale="1">
        <p:scale>
          <a:sx n="109" d="100"/>
          <a:sy n="109" d="100"/>
        </p:scale>
        <p:origin x="169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1026"/>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53603" name="Rectangle 1027"/>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53604" name="Rectangle 1028"/>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53605" name="Rectangle 1029"/>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8BE46875-8E34-4C18-9967-F6EEC34E6221}" type="slidenum">
              <a:rPr lang="en-US" altLang="en-US"/>
              <a:pPr/>
              <a:t>‹#›</a:t>
            </a:fld>
            <a:endParaRPr lang="en-US" altLang="en-US"/>
          </a:p>
        </p:txBody>
      </p:sp>
    </p:spTree>
    <p:extLst>
      <p:ext uri="{BB962C8B-B14F-4D97-AF65-F5344CB8AC3E}">
        <p14:creationId xmlns:p14="http://schemas.microsoft.com/office/powerpoint/2010/main" val="13164452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Rectangle 1026"/>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35171" name="Rectangle 1027"/>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39940"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5173" name="Rectangle 1029"/>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5174" name="Rectangle 1030"/>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35175" name="Rectangle 1031"/>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79DD38C-7EF7-46BD-AA35-F62CE0743CDF}" type="slidenum">
              <a:rPr lang="en-US" altLang="en-US"/>
              <a:pPr/>
              <a:t>‹#›</a:t>
            </a:fld>
            <a:endParaRPr lang="en-US" altLang="en-US"/>
          </a:p>
        </p:txBody>
      </p:sp>
    </p:spTree>
    <p:extLst>
      <p:ext uri="{BB962C8B-B14F-4D97-AF65-F5344CB8AC3E}">
        <p14:creationId xmlns:p14="http://schemas.microsoft.com/office/powerpoint/2010/main" val="2441505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031"/>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22553B9-8921-4EFE-8B8E-0DF2C999BFAE}" type="slidenum">
              <a:rPr lang="en-US" altLang="en-US"/>
              <a:pPr eaLnBrk="1" hangingPunct="1"/>
              <a:t>29</a:t>
            </a:fld>
            <a:endParaRPr lang="en-US" alt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eaLnBrk="1" hangingPunct="1"/>
            <a:r>
              <a:rPr lang="en-US" altLang="en-US" smtClean="0"/>
              <a:t>Ethnic differences are strongly polarized. </a:t>
            </a:r>
          </a:p>
          <a:p>
            <a:pPr eaLnBrk="1" hangingPunct="1"/>
            <a:r>
              <a:rPr lang="en-US" altLang="en-US" smtClean="0"/>
              <a:t>People easily fall into the trap of justifying an interpretation of history that favors their own group and demonizes others.</a:t>
            </a:r>
          </a:p>
        </p:txBody>
      </p:sp>
    </p:spTree>
    <p:extLst>
      <p:ext uri="{BB962C8B-B14F-4D97-AF65-F5344CB8AC3E}">
        <p14:creationId xmlns:p14="http://schemas.microsoft.com/office/powerpoint/2010/main" val="1076187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031"/>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B987DC3-12FE-4CD6-B3AC-CE16DD7DC549}" type="slidenum">
              <a:rPr lang="en-US" altLang="en-US"/>
              <a:pPr eaLnBrk="1" hangingPunct="1"/>
              <a:t>30</a:t>
            </a:fld>
            <a:endParaRPr lang="en-US" alt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lnSpc>
                <a:spcPct val="80000"/>
              </a:lnSpc>
            </a:pPr>
            <a:r>
              <a:rPr lang="en-US" altLang="en-US" sz="1600" smtClean="0"/>
              <a:t>Siblings of mixed ancestry were placed into different "racial" groups based solely on skin color.  As a result, some brothers and sisters were legally prohibited from socializing together.  As a further indication of the arbitrariness of the South African system, business travelers from Japan were considered to be European.  This allowed Japanese visitors to interact socially with the European minority that controlled the government and economy in South Africa.</a:t>
            </a:r>
          </a:p>
          <a:p>
            <a:pPr eaLnBrk="1" hangingPunct="1">
              <a:lnSpc>
                <a:spcPct val="80000"/>
              </a:lnSpc>
            </a:pPr>
            <a:r>
              <a:rPr lang="en-US" altLang="en-US" sz="1600" smtClean="0"/>
              <a:t>Siblings of mixed ancestry were placed into different "racial" groups based solely on skin color.  As a result, some brothers and sisters were legally prohibited from socializing together.  As a further indication of the arbitrariness of the South African system, business travelers from Japan were considered to be European.  This allowed Japanese visitors to interact socially with the European minority that controlled the government and economy in South Africa.</a:t>
            </a:r>
          </a:p>
          <a:p>
            <a:pPr eaLnBrk="1" hangingPunct="1">
              <a:lnSpc>
                <a:spcPct val="80000"/>
              </a:lnSpc>
            </a:pPr>
            <a:endParaRPr lang="en-US" altLang="en-US" sz="900" smtClean="0"/>
          </a:p>
        </p:txBody>
      </p:sp>
    </p:spTree>
    <p:extLst>
      <p:ext uri="{BB962C8B-B14F-4D97-AF65-F5344CB8AC3E}">
        <p14:creationId xmlns:p14="http://schemas.microsoft.com/office/powerpoint/2010/main" val="2653389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6B50AF6-70EF-4B94-89C2-65E2EDFE66C4}" type="slidenum">
              <a:rPr lang="en-US" altLang="en-US"/>
              <a:pPr/>
              <a:t>‹#›</a:t>
            </a:fld>
            <a:endParaRPr lang="en-US" altLang="en-US"/>
          </a:p>
        </p:txBody>
      </p:sp>
    </p:spTree>
    <p:extLst>
      <p:ext uri="{BB962C8B-B14F-4D97-AF65-F5344CB8AC3E}">
        <p14:creationId xmlns:p14="http://schemas.microsoft.com/office/powerpoint/2010/main" val="3160983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1892F31-6AEF-466D-B539-9C17213784C9}" type="slidenum">
              <a:rPr lang="en-US" altLang="en-US"/>
              <a:pPr/>
              <a:t>‹#›</a:t>
            </a:fld>
            <a:endParaRPr lang="en-US" altLang="en-US"/>
          </a:p>
        </p:txBody>
      </p:sp>
    </p:spTree>
    <p:extLst>
      <p:ext uri="{BB962C8B-B14F-4D97-AF65-F5344CB8AC3E}">
        <p14:creationId xmlns:p14="http://schemas.microsoft.com/office/powerpoint/2010/main" val="1780344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28513E8-0D57-4399-90DC-C9E179F779CC}" type="slidenum">
              <a:rPr lang="en-US" altLang="en-US"/>
              <a:pPr/>
              <a:t>‹#›</a:t>
            </a:fld>
            <a:endParaRPr lang="en-US" altLang="en-US"/>
          </a:p>
        </p:txBody>
      </p:sp>
    </p:spTree>
    <p:extLst>
      <p:ext uri="{BB962C8B-B14F-4D97-AF65-F5344CB8AC3E}">
        <p14:creationId xmlns:p14="http://schemas.microsoft.com/office/powerpoint/2010/main" val="40352252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C692772-7110-47E1-8D9D-63A6665797E4}" type="slidenum">
              <a:rPr lang="en-US" altLang="en-US"/>
              <a:pPr/>
              <a:t>‹#›</a:t>
            </a:fld>
            <a:endParaRPr lang="en-US" altLang="en-US"/>
          </a:p>
        </p:txBody>
      </p:sp>
    </p:spTree>
    <p:extLst>
      <p:ext uri="{BB962C8B-B14F-4D97-AF65-F5344CB8AC3E}">
        <p14:creationId xmlns:p14="http://schemas.microsoft.com/office/powerpoint/2010/main" val="12453680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A692566-46FE-49F2-9482-3A52E3905C37}" type="slidenum">
              <a:rPr lang="en-US" altLang="en-US"/>
              <a:pPr/>
              <a:t>‹#›</a:t>
            </a:fld>
            <a:endParaRPr lang="en-US" altLang="en-US"/>
          </a:p>
        </p:txBody>
      </p:sp>
    </p:spTree>
    <p:extLst>
      <p:ext uri="{BB962C8B-B14F-4D97-AF65-F5344CB8AC3E}">
        <p14:creationId xmlns:p14="http://schemas.microsoft.com/office/powerpoint/2010/main" val="20556767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E5D1B73-A206-4506-B7C8-6E0A2C6C5460}" type="slidenum">
              <a:rPr lang="en-US" altLang="en-US"/>
              <a:pPr/>
              <a:t>‹#›</a:t>
            </a:fld>
            <a:endParaRPr lang="en-US" altLang="en-US"/>
          </a:p>
        </p:txBody>
      </p:sp>
    </p:spTree>
    <p:extLst>
      <p:ext uri="{BB962C8B-B14F-4D97-AF65-F5344CB8AC3E}">
        <p14:creationId xmlns:p14="http://schemas.microsoft.com/office/powerpoint/2010/main" val="83186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E013B7B-592D-45E6-BE0A-D26CBB35FCA5}" type="slidenum">
              <a:rPr lang="en-US" altLang="en-US"/>
              <a:pPr/>
              <a:t>‹#›</a:t>
            </a:fld>
            <a:endParaRPr lang="en-US" altLang="en-US"/>
          </a:p>
        </p:txBody>
      </p:sp>
    </p:spTree>
    <p:extLst>
      <p:ext uri="{BB962C8B-B14F-4D97-AF65-F5344CB8AC3E}">
        <p14:creationId xmlns:p14="http://schemas.microsoft.com/office/powerpoint/2010/main" val="435894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6D57CDF-A076-4566-93B4-3A7E79823F41}" type="slidenum">
              <a:rPr lang="en-US" altLang="en-US"/>
              <a:pPr/>
              <a:t>‹#›</a:t>
            </a:fld>
            <a:endParaRPr lang="en-US" altLang="en-US"/>
          </a:p>
        </p:txBody>
      </p:sp>
    </p:spTree>
    <p:extLst>
      <p:ext uri="{BB962C8B-B14F-4D97-AF65-F5344CB8AC3E}">
        <p14:creationId xmlns:p14="http://schemas.microsoft.com/office/powerpoint/2010/main" val="921725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DB90FD9-59F7-4193-B6E6-2161EAE53049}" type="slidenum">
              <a:rPr lang="en-US" altLang="en-US"/>
              <a:pPr/>
              <a:t>‹#›</a:t>
            </a:fld>
            <a:endParaRPr lang="en-US" altLang="en-US"/>
          </a:p>
        </p:txBody>
      </p:sp>
    </p:spTree>
    <p:extLst>
      <p:ext uri="{BB962C8B-B14F-4D97-AF65-F5344CB8AC3E}">
        <p14:creationId xmlns:p14="http://schemas.microsoft.com/office/powerpoint/2010/main" val="2228935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CDCA1C5B-C32F-4656-8FAC-9CBE8A543D60}" type="slidenum">
              <a:rPr lang="en-US" altLang="en-US"/>
              <a:pPr/>
              <a:t>‹#›</a:t>
            </a:fld>
            <a:endParaRPr lang="en-US" altLang="en-US"/>
          </a:p>
        </p:txBody>
      </p:sp>
    </p:spTree>
    <p:extLst>
      <p:ext uri="{BB962C8B-B14F-4D97-AF65-F5344CB8AC3E}">
        <p14:creationId xmlns:p14="http://schemas.microsoft.com/office/powerpoint/2010/main" val="980830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E30FA49F-986A-42F7-ABF3-FA981D608434}" type="slidenum">
              <a:rPr lang="en-US" altLang="en-US"/>
              <a:pPr/>
              <a:t>‹#›</a:t>
            </a:fld>
            <a:endParaRPr lang="en-US" altLang="en-US"/>
          </a:p>
        </p:txBody>
      </p:sp>
    </p:spTree>
    <p:extLst>
      <p:ext uri="{BB962C8B-B14F-4D97-AF65-F5344CB8AC3E}">
        <p14:creationId xmlns:p14="http://schemas.microsoft.com/office/powerpoint/2010/main" val="1878478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EC74D6C2-2B29-44E1-BD9E-51C3326C4DA3}" type="slidenum">
              <a:rPr lang="en-US" altLang="en-US"/>
              <a:pPr/>
              <a:t>‹#›</a:t>
            </a:fld>
            <a:endParaRPr lang="en-US" altLang="en-US"/>
          </a:p>
        </p:txBody>
      </p:sp>
    </p:spTree>
    <p:extLst>
      <p:ext uri="{BB962C8B-B14F-4D97-AF65-F5344CB8AC3E}">
        <p14:creationId xmlns:p14="http://schemas.microsoft.com/office/powerpoint/2010/main" val="1630098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BCE67C3B-6457-418D-BE1E-886CB4B6EFC1}" type="slidenum">
              <a:rPr lang="en-US" altLang="en-US"/>
              <a:pPr/>
              <a:t>‹#›</a:t>
            </a:fld>
            <a:endParaRPr lang="en-US" altLang="en-US"/>
          </a:p>
        </p:txBody>
      </p:sp>
    </p:spTree>
    <p:extLst>
      <p:ext uri="{BB962C8B-B14F-4D97-AF65-F5344CB8AC3E}">
        <p14:creationId xmlns:p14="http://schemas.microsoft.com/office/powerpoint/2010/main" val="1418773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04F7ACA-68EA-4E09-BB37-A28C5EE2199C}" type="slidenum">
              <a:rPr lang="en-US" altLang="en-US"/>
              <a:pPr/>
              <a:t>‹#›</a:t>
            </a:fld>
            <a:endParaRPr lang="en-US" altLang="en-US"/>
          </a:p>
        </p:txBody>
      </p:sp>
    </p:spTree>
    <p:extLst>
      <p:ext uri="{BB962C8B-B14F-4D97-AF65-F5344CB8AC3E}">
        <p14:creationId xmlns:p14="http://schemas.microsoft.com/office/powerpoint/2010/main" val="489839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CCC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890C2B48-8FB3-4177-BBFC-F2865B1D6CD5}"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Franklin Gothic Medium" pitchFamily="34" charset="0"/>
        </a:defRPr>
      </a:lvl2pPr>
      <a:lvl3pPr algn="ctr" rtl="0" eaLnBrk="0" fontAlgn="base" hangingPunct="0">
        <a:spcBef>
          <a:spcPct val="0"/>
        </a:spcBef>
        <a:spcAft>
          <a:spcPct val="0"/>
        </a:spcAft>
        <a:defRPr sz="4400">
          <a:solidFill>
            <a:schemeClr val="bg1"/>
          </a:solidFill>
          <a:latin typeface="Franklin Gothic Medium" pitchFamily="34" charset="0"/>
        </a:defRPr>
      </a:lvl3pPr>
      <a:lvl4pPr algn="ctr" rtl="0" eaLnBrk="0" fontAlgn="base" hangingPunct="0">
        <a:spcBef>
          <a:spcPct val="0"/>
        </a:spcBef>
        <a:spcAft>
          <a:spcPct val="0"/>
        </a:spcAft>
        <a:defRPr sz="4400">
          <a:solidFill>
            <a:schemeClr val="bg1"/>
          </a:solidFill>
          <a:latin typeface="Franklin Gothic Medium" pitchFamily="34" charset="0"/>
        </a:defRPr>
      </a:lvl4pPr>
      <a:lvl5pPr algn="ctr" rtl="0" eaLnBrk="0" fontAlgn="base" hangingPunct="0">
        <a:spcBef>
          <a:spcPct val="0"/>
        </a:spcBef>
        <a:spcAft>
          <a:spcPct val="0"/>
        </a:spcAft>
        <a:defRPr sz="4400">
          <a:solidFill>
            <a:schemeClr val="bg1"/>
          </a:solidFill>
          <a:latin typeface="Franklin Gothic Medium" pitchFamily="34" charset="0"/>
        </a:defRPr>
      </a:lvl5pPr>
      <a:lvl6pPr marL="457200" algn="ctr" rtl="0" fontAlgn="base">
        <a:spcBef>
          <a:spcPct val="0"/>
        </a:spcBef>
        <a:spcAft>
          <a:spcPct val="0"/>
        </a:spcAft>
        <a:defRPr sz="4400">
          <a:solidFill>
            <a:schemeClr val="bg1"/>
          </a:solidFill>
          <a:latin typeface="Franklin Gothic Medium" pitchFamily="34" charset="0"/>
        </a:defRPr>
      </a:lvl6pPr>
      <a:lvl7pPr marL="914400" algn="ctr" rtl="0" fontAlgn="base">
        <a:spcBef>
          <a:spcPct val="0"/>
        </a:spcBef>
        <a:spcAft>
          <a:spcPct val="0"/>
        </a:spcAft>
        <a:defRPr sz="4400">
          <a:solidFill>
            <a:schemeClr val="bg1"/>
          </a:solidFill>
          <a:latin typeface="Franklin Gothic Medium" pitchFamily="34" charset="0"/>
        </a:defRPr>
      </a:lvl7pPr>
      <a:lvl8pPr marL="1371600" algn="ctr" rtl="0" fontAlgn="base">
        <a:spcBef>
          <a:spcPct val="0"/>
        </a:spcBef>
        <a:spcAft>
          <a:spcPct val="0"/>
        </a:spcAft>
        <a:defRPr sz="4400">
          <a:solidFill>
            <a:schemeClr val="bg1"/>
          </a:solidFill>
          <a:latin typeface="Franklin Gothic Medium" pitchFamily="34" charset="0"/>
        </a:defRPr>
      </a:lvl8pPr>
      <a:lvl9pPr marL="1828800" algn="ctr" rtl="0" fontAlgn="base">
        <a:spcBef>
          <a:spcPct val="0"/>
        </a:spcBef>
        <a:spcAft>
          <a:spcPct val="0"/>
        </a:spcAft>
        <a:defRPr sz="4400">
          <a:solidFill>
            <a:schemeClr val="bg1"/>
          </a:solidFill>
          <a:latin typeface="Franklin Gothic Medium" pitchFamily="34" charset="0"/>
        </a:defRPr>
      </a:lvl9pPr>
    </p:titleStyle>
    <p:bodyStyle>
      <a:lvl1pPr marL="342900" indent="-342900" algn="l" rtl="0" eaLnBrk="0" fontAlgn="base" hangingPunct="0">
        <a:spcBef>
          <a:spcPct val="20000"/>
        </a:spcBef>
        <a:spcAft>
          <a:spcPct val="0"/>
        </a:spcAft>
        <a:buChar char="•"/>
        <a:defRPr sz="3200">
          <a:solidFill>
            <a:srgbClr val="CC0099"/>
          </a:solidFill>
          <a:latin typeface="+mn-lt"/>
          <a:ea typeface="+mn-ea"/>
          <a:cs typeface="+mn-cs"/>
        </a:defRPr>
      </a:lvl1pPr>
      <a:lvl2pPr marL="742950" indent="-285750" algn="l" rtl="0" eaLnBrk="0" fontAlgn="base" hangingPunct="0">
        <a:spcBef>
          <a:spcPct val="20000"/>
        </a:spcBef>
        <a:spcAft>
          <a:spcPct val="0"/>
        </a:spcAft>
        <a:buChar char="–"/>
        <a:defRPr sz="2800">
          <a:solidFill>
            <a:schemeClr val="accent1"/>
          </a:solidFill>
          <a:latin typeface="+mn-lt"/>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thenypost.files.wordpress.com/2015/03/twins3.jpg"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2.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3.jpeg"/></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google.com/url?sa=i&amp;rct=j&amp;q=asian+population+in+us&amp;source=images&amp;cd=&amp;cad=rja&amp;docid=wIPBq9nuAoDbRM&amp;tbnid=fshEc-8fGzXPkM:&amp;ved=0CAUQjRw&amp;url=http://www-personal.umich.edu/~sarhaus/courses/UP402_696_f2002/ceckman/html/whathome.html&amp;ei=ZGtpUqmwJO72iQKVtIFA&amp;bvm=bv.55123115,d.cGE&amp;psig=AFQjCNHoOItVcUmDnCLfOSnzJr1EswMsTA&amp;ust=1382726840869108"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projects.nytimes.com/census/2010/explorer" TargetMode="Externa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en-US" altLang="en-US" smtClean="0"/>
              <a:t>Identity, Race, &amp; Ethnicity </a:t>
            </a:r>
          </a:p>
        </p:txBody>
      </p:sp>
      <p:sp>
        <p:nvSpPr>
          <p:cNvPr id="2051" name="Rectangle 3"/>
          <p:cNvSpPr>
            <a:spLocks noGrp="1" noChangeArrowheads="1"/>
          </p:cNvSpPr>
          <p:nvPr>
            <p:ph type="subTitle" idx="1"/>
          </p:nvPr>
        </p:nvSpPr>
        <p:spPr/>
        <p:txBody>
          <a:bodyPr/>
          <a:lstStyle/>
          <a:p>
            <a:pPr eaLnBrk="1" hangingPunct="1"/>
            <a:r>
              <a:rPr lang="en-US" altLang="en-US" smtClean="0"/>
              <a:t>Chapter 5</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sz="4000" smtClean="0"/>
              <a:t>Skin Color</a:t>
            </a:r>
          </a:p>
        </p:txBody>
      </p:sp>
      <p:sp>
        <p:nvSpPr>
          <p:cNvPr id="11267" name="Rectangle 3"/>
          <p:cNvSpPr>
            <a:spLocks noGrp="1" noChangeArrowheads="1"/>
          </p:cNvSpPr>
          <p:nvPr>
            <p:ph type="body" sz="half" idx="1"/>
          </p:nvPr>
        </p:nvSpPr>
        <p:spPr/>
        <p:txBody>
          <a:bodyPr/>
          <a:lstStyle/>
          <a:p>
            <a:pPr eaLnBrk="1" hangingPunct="1"/>
            <a:r>
              <a:rPr lang="en-US" altLang="en-US" sz="2400" smtClean="0"/>
              <a:t>Is a result in increased melanin to protect from intense ultraviolet rays. </a:t>
            </a:r>
          </a:p>
          <a:p>
            <a:pPr eaLnBrk="1" hangingPunct="1"/>
            <a:r>
              <a:rPr lang="en-US" altLang="en-US" sz="2400" smtClean="0"/>
              <a:t>The dark brown skin color is found amongst unrelated populations.</a:t>
            </a:r>
          </a:p>
          <a:p>
            <a:pPr lvl="1" eaLnBrk="1" hangingPunct="1"/>
            <a:r>
              <a:rPr lang="en-US" altLang="en-US" sz="2000" b="1" smtClean="0"/>
              <a:t>Sub-Saharan Africans</a:t>
            </a:r>
          </a:p>
          <a:p>
            <a:pPr lvl="1" eaLnBrk="1" hangingPunct="1"/>
            <a:r>
              <a:rPr lang="en-US" altLang="en-US" sz="2000" b="1" smtClean="0"/>
              <a:t>India</a:t>
            </a:r>
          </a:p>
          <a:p>
            <a:pPr lvl="1" eaLnBrk="1" hangingPunct="1"/>
            <a:r>
              <a:rPr lang="en-US" altLang="en-US" sz="2000" b="1" smtClean="0"/>
              <a:t>Australia</a:t>
            </a:r>
          </a:p>
          <a:p>
            <a:pPr lvl="1" eaLnBrk="1" hangingPunct="1"/>
            <a:r>
              <a:rPr lang="en-US" altLang="en-US" sz="2000" b="1" smtClean="0"/>
              <a:t>New Guinea, and elsewhere in the Southwest Pacific.</a:t>
            </a:r>
          </a:p>
        </p:txBody>
      </p:sp>
      <p:sp>
        <p:nvSpPr>
          <p:cNvPr id="11268" name="Rectangle 11"/>
          <p:cNvSpPr>
            <a:spLocks noGrp="1" noChangeArrowheads="1"/>
          </p:cNvSpPr>
          <p:nvPr>
            <p:ph type="body" sz="half" idx="2"/>
          </p:nvPr>
        </p:nvSpPr>
        <p:spPr/>
        <p:txBody>
          <a:bodyPr/>
          <a:lstStyle/>
          <a:p>
            <a:pPr eaLnBrk="1" hangingPunct="1"/>
            <a:endParaRPr lang="en-US" altLang="en-US" sz="2400" smtClean="0"/>
          </a:p>
        </p:txBody>
      </p:sp>
      <p:pic>
        <p:nvPicPr>
          <p:cNvPr id="11269" name="Picture 5" descr="African_m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981200"/>
            <a:ext cx="1389063"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 Box 6"/>
          <p:cNvSpPr txBox="1">
            <a:spLocks noChangeArrowheads="1"/>
          </p:cNvSpPr>
          <p:nvPr/>
        </p:nvSpPr>
        <p:spPr bwMode="auto">
          <a:xfrm>
            <a:off x="4800600" y="3886200"/>
            <a:ext cx="15240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000000"/>
                </a:solidFill>
              </a:rPr>
              <a:t>Sub-Saharan Africa</a:t>
            </a:r>
          </a:p>
        </p:txBody>
      </p:sp>
      <p:pic>
        <p:nvPicPr>
          <p:cNvPr id="11271" name="Picture 7" descr="Fijian_m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1447800"/>
            <a:ext cx="1557338"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8" descr="South_Indian_ma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0213" y="4191000"/>
            <a:ext cx="140176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Text Box 9"/>
          <p:cNvSpPr txBox="1">
            <a:spLocks noChangeArrowheads="1"/>
          </p:cNvSpPr>
          <p:nvPr/>
        </p:nvSpPr>
        <p:spPr bwMode="auto">
          <a:xfrm>
            <a:off x="6705600" y="3657600"/>
            <a:ext cx="1752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000000"/>
                </a:solidFill>
              </a:rPr>
              <a:t>Fijian</a:t>
            </a:r>
          </a:p>
        </p:txBody>
      </p:sp>
      <p:sp>
        <p:nvSpPr>
          <p:cNvPr id="11274" name="Text Box 10"/>
          <p:cNvSpPr txBox="1">
            <a:spLocks noChangeArrowheads="1"/>
          </p:cNvSpPr>
          <p:nvPr/>
        </p:nvSpPr>
        <p:spPr bwMode="auto">
          <a:xfrm>
            <a:off x="6629400" y="6324600"/>
            <a:ext cx="1752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000000"/>
                </a:solidFill>
              </a:rPr>
              <a:t>South Indian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52400" y="5105400"/>
            <a:ext cx="8763000" cy="1600200"/>
          </a:xfrm>
        </p:spPr>
        <p:txBody>
          <a:bodyPr/>
          <a:lstStyle/>
          <a:p>
            <a:pPr algn="l" eaLnBrk="1" hangingPunct="1"/>
            <a:r>
              <a:rPr lang="en-US" altLang="en-US" sz="2400" dirty="0" smtClean="0"/>
              <a:t>Skin pigmentation developed as the body’s way of balancing its need for vitamin D and folate. Those closer to the equator had darker skin to prevent folate deficiency.</a:t>
            </a:r>
            <a:br>
              <a:rPr lang="en-US" altLang="en-US" sz="2400" dirty="0" smtClean="0"/>
            </a:br>
            <a:r>
              <a:rPr lang="en-US" altLang="en-US" sz="1600" dirty="0" smtClean="0"/>
              <a:t>http://www.understandingrace.org/humvar/africa.html</a:t>
            </a:r>
          </a:p>
        </p:txBody>
      </p:sp>
      <p:sp>
        <p:nvSpPr>
          <p:cNvPr id="12291" name="Rectangle 5"/>
          <p:cNvSpPr>
            <a:spLocks noChangeArrowheads="1"/>
          </p:cNvSpPr>
          <p:nvPr/>
        </p:nvSpPr>
        <p:spPr bwMode="auto">
          <a:xfrm>
            <a:off x="1176338" y="1874838"/>
            <a:ext cx="9144000" cy="0"/>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pic>
        <p:nvPicPr>
          <p:cNvPr id="12292" name="Picture 7" descr="world 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52400"/>
            <a:ext cx="640080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p:txBody>
          <a:bodyPr/>
          <a:lstStyle/>
          <a:p>
            <a:pPr eaLnBrk="1" hangingPunct="1"/>
            <a:r>
              <a:rPr lang="en-US" altLang="en-US" smtClean="0"/>
              <a:t>Skin Color Variations</a:t>
            </a:r>
          </a:p>
        </p:txBody>
      </p:sp>
      <p:sp>
        <p:nvSpPr>
          <p:cNvPr id="13315" name="Rectangle 3"/>
          <p:cNvSpPr>
            <a:spLocks noGrp="1" noChangeArrowheads="1"/>
          </p:cNvSpPr>
          <p:nvPr>
            <p:ph type="body" sz="half" idx="1"/>
          </p:nvPr>
        </p:nvSpPr>
        <p:spPr/>
        <p:txBody>
          <a:bodyPr/>
          <a:lstStyle/>
          <a:p>
            <a:pPr eaLnBrk="1" hangingPunct="1"/>
            <a:r>
              <a:rPr lang="en-US" altLang="en-US" sz="2400" smtClean="0"/>
              <a:t>Ethnicity is more about shared experience and dialect, than about skin color.</a:t>
            </a:r>
          </a:p>
          <a:p>
            <a:pPr eaLnBrk="1" hangingPunct="1"/>
            <a:r>
              <a:rPr lang="en-US" altLang="en-US" sz="2400" smtClean="0"/>
              <a:t>Skin coloration is quite broad among African Americans today due to centuries of interbreeding with Europeans, Native Americans, and, more recently, Asians.</a:t>
            </a:r>
          </a:p>
        </p:txBody>
      </p:sp>
      <p:pic>
        <p:nvPicPr>
          <p:cNvPr id="13316" name="Picture 6" descr="African_American_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22900" y="1828800"/>
            <a:ext cx="1852613" cy="2233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7" name="Picture 7" descr="African_American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3313" y="4191000"/>
            <a:ext cx="197802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s://thenypost.files.wordpress.com/2015/03/twins3.jpg?w=231&amp;h=337">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0"/>
            <a:ext cx="4724400" cy="6892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09430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86"/>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0" y="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74638"/>
            <a:ext cx="8229600" cy="2239962"/>
          </a:xfrm>
        </p:spPr>
        <p:txBody>
          <a:bodyPr/>
          <a:lstStyle/>
          <a:p>
            <a:pPr algn="l" eaLnBrk="1" hangingPunct="1"/>
            <a:r>
              <a:rPr lang="en-US" altLang="en-US" sz="3600" b="1" smtClean="0"/>
              <a:t>As we study geography, an objective analysis of race, ethnicity, and world wide patterns of discrimination is required:</a:t>
            </a:r>
          </a:p>
        </p:txBody>
      </p:sp>
      <p:sp>
        <p:nvSpPr>
          <p:cNvPr id="3075" name="Rectangle 3"/>
          <p:cNvSpPr>
            <a:spLocks noGrp="1" noChangeArrowheads="1"/>
          </p:cNvSpPr>
          <p:nvPr>
            <p:ph type="body" idx="1"/>
          </p:nvPr>
        </p:nvSpPr>
        <p:spPr>
          <a:xfrm>
            <a:off x="457200" y="2667000"/>
            <a:ext cx="8229600" cy="3276600"/>
          </a:xfrm>
        </p:spPr>
        <p:txBody>
          <a:bodyPr/>
          <a:lstStyle/>
          <a:p>
            <a:pPr eaLnBrk="1" hangingPunct="1"/>
            <a:r>
              <a:rPr lang="en-US" altLang="en-US" sz="3600" smtClean="0"/>
              <a:t>It’s important to suspend our own biases as much as possible. </a:t>
            </a:r>
          </a:p>
          <a:p>
            <a:pPr eaLnBrk="1" hangingPunct="1"/>
            <a:r>
              <a:rPr lang="en-US" altLang="en-US" sz="3600" smtClean="0"/>
              <a:t>We must not let our own cultural biases get in the way of understanding the lives of other people.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lum bright="12000" contrast="12000"/>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Image result for eskimo pi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222" y="4211472"/>
            <a:ext cx="293254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73732" name="Picture 4" descr="https://encrypted-tbn1.gstatic.com/images?q=tbn:ANd9GcRYDNzKNI8W6KsNNIIlGdSYmPcNniMWEU5f75wgvQGxZTyBccj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863" y="152400"/>
            <a:ext cx="2800350" cy="3743325"/>
          </a:xfrm>
          <a:prstGeom prst="rect">
            <a:avLst/>
          </a:prstGeom>
          <a:noFill/>
          <a:extLst>
            <a:ext uri="{909E8E84-426E-40DD-AFC4-6F175D3DCCD1}">
              <a14:hiddenFill xmlns:a14="http://schemas.microsoft.com/office/drawing/2010/main">
                <a:solidFill>
                  <a:srgbClr val="FFFFFF"/>
                </a:solidFill>
              </a14:hiddenFill>
            </a:ext>
          </a:extLst>
        </p:spPr>
      </p:pic>
      <p:pic>
        <p:nvPicPr>
          <p:cNvPr id="73734" name="Picture 6" descr="Image result for eskimo pic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038600"/>
            <a:ext cx="3745167" cy="2438400"/>
          </a:xfrm>
          <a:prstGeom prst="rect">
            <a:avLst/>
          </a:prstGeom>
          <a:noFill/>
          <a:extLst>
            <a:ext uri="{909E8E84-426E-40DD-AFC4-6F175D3DCCD1}">
              <a14:hiddenFill xmlns:a14="http://schemas.microsoft.com/office/drawing/2010/main">
                <a:solidFill>
                  <a:srgbClr val="FFFFFF"/>
                </a:solidFill>
              </a14:hiddenFill>
            </a:ext>
          </a:extLst>
        </p:spPr>
      </p:pic>
      <p:pic>
        <p:nvPicPr>
          <p:cNvPr id="73736" name="Picture 8" descr="Image result for eskimo peop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3766" y="838200"/>
            <a:ext cx="4210493"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5651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274638"/>
            <a:ext cx="8305800" cy="5745162"/>
          </a:xfrm>
        </p:spPr>
        <p:txBody>
          <a:bodyPr/>
          <a:lstStyle/>
          <a:p>
            <a:pPr eaLnBrk="1" hangingPunct="1"/>
            <a:r>
              <a:rPr lang="en-US" altLang="en-US" sz="4800" smtClean="0"/>
              <a:t>If we are all the human “race,” how could we catergorize amongst ourselves based on biology???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0"/>
          <p:cNvSpPr>
            <a:spLocks noGrp="1" noChangeArrowheads="1"/>
          </p:cNvSpPr>
          <p:nvPr>
            <p:ph type="title"/>
          </p:nvPr>
        </p:nvSpPr>
        <p:spPr>
          <a:xfrm>
            <a:off x="457200" y="274638"/>
            <a:ext cx="8229600" cy="868362"/>
          </a:xfrm>
        </p:spPr>
        <p:txBody>
          <a:bodyPr/>
          <a:lstStyle/>
          <a:p>
            <a:pPr eaLnBrk="1" hangingPunct="1"/>
            <a:r>
              <a:rPr lang="en-US" altLang="en-US" sz="3200" smtClean="0"/>
              <a:t>Why not use blood type instead of Skin Color?</a:t>
            </a:r>
          </a:p>
        </p:txBody>
      </p:sp>
      <p:graphicFrame>
        <p:nvGraphicFramePr>
          <p:cNvPr id="106512" name="Group 16"/>
          <p:cNvGraphicFramePr>
            <a:graphicFrameLocks noGrp="1"/>
          </p:cNvGraphicFramePr>
          <p:nvPr>
            <p:ph sz="half" idx="1"/>
          </p:nvPr>
        </p:nvGraphicFramePr>
        <p:xfrm>
          <a:off x="457200" y="1600200"/>
          <a:ext cx="8229600" cy="2185988"/>
        </p:xfrm>
        <a:graphic>
          <a:graphicData uri="http://schemas.openxmlformats.org/drawingml/2006/table">
            <a:tbl>
              <a:tblPr/>
              <a:tblGrid>
                <a:gridCol w="8229600">
                  <a:extLst>
                    <a:ext uri="{9D8B030D-6E8A-4147-A177-3AD203B41FA5}">
                      <a16:colId xmlns:a16="http://schemas.microsoft.com/office/drawing/2014/main" val="20000"/>
                    </a:ext>
                  </a:extLst>
                </a:gridCol>
              </a:tblGrid>
              <a:tr h="17970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cs typeface="Arial" pitchFamily="34" charset="0"/>
                        </a:rPr>
                        <a:t>  </a:t>
                      </a:r>
                      <a:r>
                        <a:rPr kumimoji="0" lang="en-US" sz="8700" b="1" i="0" u="none" strike="noStrike" cap="none" normalizeH="0" baseline="0" smtClean="0">
                          <a:ln>
                            <a:noFill/>
                          </a:ln>
                          <a:solidFill>
                            <a:schemeClr val="tx1"/>
                          </a:solidFill>
                          <a:effectLst/>
                          <a:latin typeface="Arial" pitchFamily="34" charset="0"/>
                          <a:cs typeface="Arial" pitchFamily="34" charset="0"/>
                        </a:rPr>
                        <a:t> </a:t>
                      </a:r>
                      <a:r>
                        <a:rPr kumimoji="0" lang="en-US" sz="1800" b="1" i="0" u="none" strike="noStrike" cap="none" normalizeH="0" baseline="0" smtClean="0">
                          <a:ln>
                            <a:noFill/>
                          </a:ln>
                          <a:solidFill>
                            <a:schemeClr val="tx1"/>
                          </a:solidFill>
                          <a:effectLst/>
                          <a:latin typeface="Arial" pitchFamily="34" charset="0"/>
                          <a:cs typeface="Arial" pitchFamily="34" charset="0"/>
                        </a:rPr>
                        <a:t>                                                                                                                    </a:t>
                      </a:r>
                    </a:p>
                  </a:txBody>
                  <a:tcPr anchor="ctr" horzOverflow="overflow">
                    <a:lnL cap="flat">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889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pitchFamily="34" charset="0"/>
                          <a:cs typeface="Arial" pitchFamily="34" charset="0"/>
                        </a:rPr>
                        <a:t>  Distribution of the B blood type allele among humans      </a:t>
                      </a:r>
                      <a:r>
                        <a:rPr kumimoji="0" lang="en-US" sz="600" b="0" i="0" u="none" strike="noStrike" cap="none" normalizeH="0" baseline="0" smtClean="0">
                          <a:ln>
                            <a:noFill/>
                          </a:ln>
                          <a:solidFill>
                            <a:srgbClr val="000000"/>
                          </a:solidFill>
                          <a:effectLst/>
                          <a:latin typeface="Arial" pitchFamily="34" charset="0"/>
                          <a:cs typeface="Arial" pitchFamily="34" charset="0"/>
                        </a:rPr>
                        <a:t> </a:t>
                      </a:r>
                      <a:endParaRPr kumimoji="0" lang="en-US" sz="1800" b="0" i="0" u="none" strike="noStrike" cap="none" normalizeH="0" baseline="0" smtClean="0">
                        <a:ln>
                          <a:noFill/>
                        </a:ln>
                        <a:solidFill>
                          <a:srgbClr val="000000"/>
                        </a:solidFill>
                        <a:effectLst/>
                        <a:latin typeface="Arial" pitchFamily="34" charset="0"/>
                      </a:endParaRPr>
                    </a:p>
                  </a:txBody>
                  <a:tcPr anchor="ctr" horzOverflow="overflow">
                    <a:lnL cap="flat">
                      <a:noFill/>
                    </a:lnL>
                    <a:lnR cap="flat">
                      <a:noFill/>
                    </a:lnR>
                    <a:ln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2534" name="Rectangle 21"/>
          <p:cNvSpPr>
            <a:spLocks noGrp="1" noChangeArrowheads="1"/>
          </p:cNvSpPr>
          <p:nvPr>
            <p:ph type="body" sz="half" idx="2"/>
          </p:nvPr>
        </p:nvSpPr>
        <p:spPr/>
        <p:txBody>
          <a:bodyPr/>
          <a:lstStyle/>
          <a:p>
            <a:pPr eaLnBrk="1" hangingPunct="1"/>
            <a:r>
              <a:rPr lang="en-US" altLang="en-US" sz="2400" smtClean="0"/>
              <a:t>Using the B blood type for defining races, Australian Aborigines  would be lumped together with most Native Americans.  </a:t>
            </a:r>
          </a:p>
          <a:p>
            <a:pPr eaLnBrk="1" hangingPunct="1"/>
            <a:r>
              <a:rPr lang="en-US" altLang="en-US" sz="2400" smtClean="0"/>
              <a:t>Some Africans would be in the same race as Europeans while others would be categorized with Asians.</a:t>
            </a:r>
          </a:p>
        </p:txBody>
      </p:sp>
      <p:pic>
        <p:nvPicPr>
          <p:cNvPr id="22535" name="Picture 6" descr="map of B blood type distribution around the worl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295400"/>
            <a:ext cx="6324600" cy="211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pPr eaLnBrk="1" hangingPunct="1"/>
            <a:r>
              <a:rPr lang="en-US" altLang="en-US" sz="3600" smtClean="0"/>
              <a:t/>
            </a:r>
            <a:br>
              <a:rPr lang="en-US" altLang="en-US" sz="3600" smtClean="0"/>
            </a:br>
            <a:r>
              <a:rPr lang="en-US" altLang="en-US" sz="3600" smtClean="0"/>
              <a:t>Which one of these people do you think is Hispanic?</a:t>
            </a:r>
            <a:r>
              <a:rPr lang="en-US" altLang="en-US" sz="4000" smtClean="0"/>
              <a:t/>
            </a:r>
            <a:br>
              <a:rPr lang="en-US" altLang="en-US" sz="4000" smtClean="0"/>
            </a:br>
            <a:endParaRPr lang="en-US" altLang="en-US" sz="4000" smtClean="0"/>
          </a:p>
        </p:txBody>
      </p:sp>
      <p:sp>
        <p:nvSpPr>
          <p:cNvPr id="23555" name="Rectangle 5"/>
          <p:cNvSpPr>
            <a:spLocks noGrp="1" noChangeArrowheads="1"/>
          </p:cNvSpPr>
          <p:nvPr>
            <p:ph type="body" sz="half" idx="1"/>
          </p:nvPr>
        </p:nvSpPr>
        <p:spPr>
          <a:xfrm>
            <a:off x="457200" y="1600200"/>
            <a:ext cx="3581400" cy="4525963"/>
          </a:xfrm>
        </p:spPr>
        <p:txBody>
          <a:bodyPr/>
          <a:lstStyle/>
          <a:p>
            <a:pPr eaLnBrk="1" hangingPunct="1"/>
            <a:r>
              <a:rPr lang="en-US" altLang="en-US" sz="2800" smtClean="0"/>
              <a:t>People, not nature, create our identities. </a:t>
            </a:r>
          </a:p>
          <a:p>
            <a:pPr eaLnBrk="1" hangingPunct="1"/>
            <a:r>
              <a:rPr lang="en-US" altLang="en-US" sz="2800" b="1" smtClean="0"/>
              <a:t>Ethnicity </a:t>
            </a:r>
            <a:r>
              <a:rPr lang="en-US" altLang="en-US" sz="2800" smtClean="0"/>
              <a:t>is primarily from culture and social interaction rather than a biological phenomena.  </a:t>
            </a:r>
          </a:p>
          <a:p>
            <a:pPr eaLnBrk="1" hangingPunct="1"/>
            <a:endParaRPr lang="en-US" altLang="en-US" sz="2800" smtClean="0">
              <a:solidFill>
                <a:schemeClr val="tx1"/>
              </a:solidFill>
            </a:endParaRPr>
          </a:p>
          <a:p>
            <a:pPr eaLnBrk="1" hangingPunct="1"/>
            <a:endParaRPr lang="en-US" altLang="en-US" sz="2800" smtClean="0"/>
          </a:p>
        </p:txBody>
      </p:sp>
      <p:sp>
        <p:nvSpPr>
          <p:cNvPr id="23556" name="Rectangle 6"/>
          <p:cNvSpPr>
            <a:spLocks noGrp="1" noChangeArrowheads="1"/>
          </p:cNvSpPr>
          <p:nvPr>
            <p:ph sz="half" idx="2"/>
          </p:nvPr>
        </p:nvSpPr>
        <p:spPr/>
        <p:txBody>
          <a:bodyPr/>
          <a:lstStyle/>
          <a:p>
            <a:pPr eaLnBrk="1" hangingPunct="1"/>
            <a:endParaRPr lang="en-US" altLang="en-US" sz="2800" smtClean="0"/>
          </a:p>
        </p:txBody>
      </p:sp>
      <p:pic>
        <p:nvPicPr>
          <p:cNvPr id="23557" name="Picture 7" descr="photos of a young man who could be Hispan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5288" y="1524000"/>
            <a:ext cx="20066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8" descr="photos of a young woman who could be Hispan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9675" y="4267200"/>
            <a:ext cx="22193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9" descr="photos of a young woman who could be Hispan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1357313"/>
            <a:ext cx="2225675"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05192\AppData\Local\Microsoft\Windows\Temporary Internet Files\Content.Outlook\2CQ7LCXZ\pho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38200" y="-457200"/>
            <a:ext cx="7628571" cy="7628571"/>
          </a:xfrm>
          <a:prstGeom prst="rect">
            <a:avLst/>
          </a:prstGeom>
        </p:spPr>
      </p:pic>
    </p:spTree>
    <p:extLst>
      <p:ext uri="{BB962C8B-B14F-4D97-AF65-F5344CB8AC3E}">
        <p14:creationId xmlns:p14="http://schemas.microsoft.com/office/powerpoint/2010/main" val="15215963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p:cNvSpPr>
            <a:spLocks noGrp="1" noChangeArrowheads="1"/>
          </p:cNvSpPr>
          <p:nvPr>
            <p:ph type="title"/>
          </p:nvPr>
        </p:nvSpPr>
        <p:spPr/>
        <p:txBody>
          <a:bodyPr/>
          <a:lstStyle/>
          <a:p>
            <a:pPr eaLnBrk="1" hangingPunct="1"/>
            <a:r>
              <a:rPr lang="en-US" altLang="en-US" smtClean="0"/>
              <a:t>Ethnic Identification</a:t>
            </a:r>
          </a:p>
        </p:txBody>
      </p:sp>
      <p:sp>
        <p:nvSpPr>
          <p:cNvPr id="25603" name="Rectangle 3"/>
          <p:cNvSpPr>
            <a:spLocks noGrp="1" noChangeArrowheads="1"/>
          </p:cNvSpPr>
          <p:nvPr>
            <p:ph type="body" sz="half" idx="1"/>
          </p:nvPr>
        </p:nvSpPr>
        <p:spPr>
          <a:xfrm>
            <a:off x="457200" y="1219200"/>
            <a:ext cx="4800600" cy="5334000"/>
          </a:xfrm>
        </p:spPr>
        <p:txBody>
          <a:bodyPr/>
          <a:lstStyle/>
          <a:p>
            <a:pPr eaLnBrk="1" hangingPunct="1">
              <a:lnSpc>
                <a:spcPct val="80000"/>
              </a:lnSpc>
            </a:pPr>
            <a:endParaRPr lang="en-US" altLang="en-US" sz="2800" b="1" smtClean="0"/>
          </a:p>
          <a:p>
            <a:pPr eaLnBrk="1" hangingPunct="1">
              <a:lnSpc>
                <a:spcPct val="80000"/>
              </a:lnSpc>
            </a:pPr>
            <a:r>
              <a:rPr lang="en-US" altLang="en-US" sz="2800" b="1" smtClean="0"/>
              <a:t>M</a:t>
            </a:r>
            <a:r>
              <a:rPr lang="en-US" altLang="en-US" sz="2800" smtClean="0"/>
              <a:t>ay result from self-identification or others. </a:t>
            </a:r>
          </a:p>
          <a:p>
            <a:pPr eaLnBrk="1" hangingPunct="1">
              <a:lnSpc>
                <a:spcPct val="80000"/>
              </a:lnSpc>
            </a:pPr>
            <a:endParaRPr lang="en-US" altLang="en-US" sz="2800" smtClean="0"/>
          </a:p>
          <a:p>
            <a:pPr eaLnBrk="1" hangingPunct="1">
              <a:lnSpc>
                <a:spcPct val="80000"/>
              </a:lnSpc>
            </a:pPr>
            <a:r>
              <a:rPr lang="en-US" altLang="en-US" sz="2800" smtClean="0"/>
              <a:t>Identifying other people's ethnicity for them has always been a powerful political tool for controlling, marginalizing, and even getting rid of them.  </a:t>
            </a:r>
          </a:p>
          <a:p>
            <a:pPr eaLnBrk="1" hangingPunct="1">
              <a:lnSpc>
                <a:spcPct val="80000"/>
              </a:lnSpc>
            </a:pPr>
            <a:endParaRPr lang="en-US" altLang="en-US" sz="2800" smtClean="0"/>
          </a:p>
          <a:p>
            <a:pPr eaLnBrk="1" hangingPunct="1">
              <a:lnSpc>
                <a:spcPct val="80000"/>
              </a:lnSpc>
            </a:pPr>
            <a:r>
              <a:rPr lang="en-US" altLang="en-US" sz="2800" smtClean="0"/>
              <a:t>Nazi’s- labeled people as being Jews.     </a:t>
            </a:r>
          </a:p>
        </p:txBody>
      </p:sp>
      <p:sp>
        <p:nvSpPr>
          <p:cNvPr id="25604" name="Rectangle 6"/>
          <p:cNvSpPr>
            <a:spLocks noGrp="1" noChangeArrowheads="1"/>
          </p:cNvSpPr>
          <p:nvPr>
            <p:ph sz="half" idx="2"/>
          </p:nvPr>
        </p:nvSpPr>
        <p:spPr/>
        <p:txBody>
          <a:bodyPr/>
          <a:lstStyle/>
          <a:p>
            <a:pPr lvl="2" eaLnBrk="1" hangingPunct="1">
              <a:lnSpc>
                <a:spcPct val="80000"/>
              </a:lnSpc>
              <a:buFontTx/>
              <a:buNone/>
            </a:pPr>
            <a:r>
              <a:rPr lang="en-US" altLang="en-US" sz="2000" b="1" smtClean="0"/>
              <a:t>Japanese or Korean? </a:t>
            </a:r>
            <a:r>
              <a:rPr lang="en-US" altLang="en-US" sz="1800" smtClean="0"/>
              <a:t>  </a:t>
            </a:r>
          </a:p>
          <a:p>
            <a:pPr eaLnBrk="1" hangingPunct="1">
              <a:lnSpc>
                <a:spcPct val="80000"/>
              </a:lnSpc>
            </a:pPr>
            <a:endParaRPr lang="en-US" altLang="en-US" sz="900" smtClean="0"/>
          </a:p>
        </p:txBody>
      </p:sp>
      <p:pic>
        <p:nvPicPr>
          <p:cNvPr id="25605" name="Picture 4" descr="Japanese_coup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057400"/>
            <a:ext cx="2586038"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 Box 7"/>
          <p:cNvSpPr txBox="1">
            <a:spLocks noChangeArrowheads="1"/>
          </p:cNvSpPr>
          <p:nvPr/>
        </p:nvSpPr>
        <p:spPr bwMode="auto">
          <a:xfrm>
            <a:off x="5334000" y="4953000"/>
            <a:ext cx="3124200"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80000"/>
              </a:lnSpc>
              <a:spcBef>
                <a:spcPct val="20000"/>
              </a:spcBef>
              <a:buFontTx/>
              <a:buChar char="•"/>
            </a:pPr>
            <a:r>
              <a:rPr lang="en-US" altLang="en-US" b="1">
                <a:solidFill>
                  <a:srgbClr val="CC0099"/>
                </a:solidFill>
              </a:rPr>
              <a:t>In Japan today, 2nd and 3rd generation resident Koreans are given only limited citizenship rights--they are not allowed to be fully Japanese.</a:t>
            </a:r>
          </a:p>
          <a:p>
            <a:pPr eaLnBrk="1" hangingPunct="1">
              <a:spcBef>
                <a:spcPct val="50000"/>
              </a:spcBef>
            </a:pPr>
            <a:endParaRPr lang="en-US" altLang="en-US" b="1"/>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pPr eaLnBrk="1" hangingPunct="1"/>
            <a:r>
              <a:rPr lang="en-US" altLang="en-US" sz="4000" smtClean="0"/>
              <a:t>Atrocities carried out in the name of ethnic/racial purification. </a:t>
            </a:r>
            <a:br>
              <a:rPr lang="en-US" altLang="en-US" sz="4000" smtClean="0"/>
            </a:br>
            <a:endParaRPr lang="en-US" altLang="en-US" sz="4000" smtClean="0"/>
          </a:p>
        </p:txBody>
      </p:sp>
      <p:sp>
        <p:nvSpPr>
          <p:cNvPr id="26627" name="Rectangle 3"/>
          <p:cNvSpPr>
            <a:spLocks noGrp="1" noChangeArrowheads="1"/>
          </p:cNvSpPr>
          <p:nvPr>
            <p:ph type="body" sz="half" idx="1"/>
          </p:nvPr>
        </p:nvSpPr>
        <p:spPr>
          <a:xfrm>
            <a:off x="457200" y="1600200"/>
            <a:ext cx="3429000" cy="4525963"/>
          </a:xfrm>
        </p:spPr>
        <p:txBody>
          <a:bodyPr/>
          <a:lstStyle/>
          <a:p>
            <a:pPr eaLnBrk="1" hangingPunct="1">
              <a:lnSpc>
                <a:spcPct val="90000"/>
              </a:lnSpc>
            </a:pPr>
            <a:r>
              <a:rPr lang="en-US" altLang="en-US" sz="2800" smtClean="0"/>
              <a:t>In all of these countries, ethnic identities have been strongly emphasized as a government policy. </a:t>
            </a:r>
          </a:p>
          <a:p>
            <a:pPr eaLnBrk="1" hangingPunct="1">
              <a:lnSpc>
                <a:spcPct val="90000"/>
              </a:lnSpc>
            </a:pPr>
            <a:r>
              <a:rPr lang="en-US" altLang="en-US" sz="2800" smtClean="0"/>
              <a:t>The result has been the rise of tribalism and even genocide.</a:t>
            </a:r>
          </a:p>
        </p:txBody>
      </p:sp>
      <p:pic>
        <p:nvPicPr>
          <p:cNvPr id="26628" name="Picture 6" descr="Map of racism hotspots in the world--former Yugoslavia, Israel, India and Pakistan, Indonesia, Rwanda, and South Afric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657600" y="1371600"/>
            <a:ext cx="5791200" cy="3397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629" name="Text Box 7"/>
          <p:cNvSpPr txBox="1">
            <a:spLocks noChangeArrowheads="1"/>
          </p:cNvSpPr>
          <p:nvPr/>
        </p:nvSpPr>
        <p:spPr bwMode="auto">
          <a:xfrm>
            <a:off x="4724400" y="5334000"/>
            <a:ext cx="396240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Char char="•"/>
            </a:pPr>
            <a:r>
              <a:rPr lang="en-US" altLang="en-US" b="1">
                <a:solidFill>
                  <a:srgbClr val="CC0099"/>
                </a:solidFill>
              </a:rPr>
              <a:t>Recent hotspots of severe racism   </a:t>
            </a:r>
            <a:r>
              <a:rPr lang="en-US" altLang="en-US">
                <a:solidFill>
                  <a:srgbClr val="CC0099"/>
                </a:solidFill>
              </a:rPr>
              <a:t>                        </a:t>
            </a:r>
          </a:p>
          <a:p>
            <a:pPr eaLnBrk="1" hangingPunct="1">
              <a:spcBef>
                <a:spcPct val="50000"/>
              </a:spcBef>
            </a:pPr>
            <a:endParaRPr lang="en-US"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eaLnBrk="1" hangingPunct="1"/>
            <a:r>
              <a:rPr lang="en-US" altLang="en-US" smtClean="0"/>
              <a:t>Ethnic Cleansing</a:t>
            </a:r>
          </a:p>
        </p:txBody>
      </p:sp>
      <p:sp>
        <p:nvSpPr>
          <p:cNvPr id="27651" name="Rectangle 3"/>
          <p:cNvSpPr>
            <a:spLocks noGrp="1" noChangeArrowheads="1"/>
          </p:cNvSpPr>
          <p:nvPr>
            <p:ph type="body" sz="half" idx="1"/>
          </p:nvPr>
        </p:nvSpPr>
        <p:spPr/>
        <p:txBody>
          <a:bodyPr/>
          <a:lstStyle/>
          <a:p>
            <a:pPr eaLnBrk="1" hangingPunct="1"/>
            <a:r>
              <a:rPr lang="en-US" altLang="en-US" sz="2400" smtClean="0"/>
              <a:t>Bosnia and Kosovo during the 1990's, after the breakup of Yugoslavia. </a:t>
            </a:r>
          </a:p>
          <a:p>
            <a:pPr eaLnBrk="1" hangingPunct="1"/>
            <a:r>
              <a:rPr lang="en-US" altLang="en-US" sz="2400" smtClean="0"/>
              <a:t>Previously peaceful and overtly friendly Muslims, Croats, and Serbs living there brutally slaughtered each other to repay perceived past wrongs and to "ethnically cleanse" the land.</a:t>
            </a:r>
          </a:p>
          <a:p>
            <a:pPr eaLnBrk="1" hangingPunct="1"/>
            <a:endParaRPr lang="en-US" altLang="en-US" sz="2400" smtClean="0"/>
          </a:p>
        </p:txBody>
      </p:sp>
      <p:sp>
        <p:nvSpPr>
          <p:cNvPr id="27652" name="Rectangle 7"/>
          <p:cNvSpPr>
            <a:spLocks noGrp="1" noChangeArrowheads="1"/>
          </p:cNvSpPr>
          <p:nvPr>
            <p:ph sz="half" idx="2"/>
          </p:nvPr>
        </p:nvSpPr>
        <p:spPr/>
        <p:txBody>
          <a:bodyPr/>
          <a:lstStyle/>
          <a:p>
            <a:pPr eaLnBrk="1" hangingPunct="1">
              <a:lnSpc>
                <a:spcPct val="80000"/>
              </a:lnSpc>
            </a:pPr>
            <a:endParaRPr lang="en-US" altLang="en-US" sz="2000" smtClean="0"/>
          </a:p>
        </p:txBody>
      </p:sp>
      <p:pic>
        <p:nvPicPr>
          <p:cNvPr id="27653" name="Picture 5" descr="map_of_Eur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8350" y="1676400"/>
            <a:ext cx="4094163"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US" altLang="en-US" smtClean="0"/>
              <a:t>What is Identity and How are Identities Constructed?</a:t>
            </a:r>
          </a:p>
        </p:txBody>
      </p:sp>
      <p:sp>
        <p:nvSpPr>
          <p:cNvPr id="4099" name="Rectangle 3"/>
          <p:cNvSpPr>
            <a:spLocks noGrp="1" noChangeArrowheads="1"/>
          </p:cNvSpPr>
          <p:nvPr>
            <p:ph type="subTitle" idx="1"/>
          </p:nvPr>
        </p:nvSpPr>
        <p:spPr/>
        <p:txBody>
          <a:bodyPr/>
          <a:lstStyle/>
          <a:p>
            <a:pPr eaLnBrk="1" hangingPunct="1"/>
            <a:endParaRPr lang="en-US" altLang="en-US" smtClean="0"/>
          </a:p>
          <a:p>
            <a:pPr eaLnBrk="1" hangingPunct="1"/>
            <a:endParaRPr lang="en-US" altLang="en-US" smtClean="0"/>
          </a:p>
        </p:txBody>
      </p:sp>
      <p:sp>
        <p:nvSpPr>
          <p:cNvPr id="4100" name="Text Box 4"/>
          <p:cNvSpPr txBox="1">
            <a:spLocks noChangeArrowheads="1"/>
          </p:cNvSpPr>
          <p:nvPr/>
        </p:nvSpPr>
        <p:spPr bwMode="auto">
          <a:xfrm>
            <a:off x="3505200" y="1143000"/>
            <a:ext cx="22685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a:solidFill>
                  <a:srgbClr val="0000FF"/>
                </a:solidFill>
                <a:latin typeface="Franklin Gothic Medium" panose="020B0603020102020204" pitchFamily="34" charset="0"/>
              </a:rPr>
              <a:t>Key Question: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pPr eaLnBrk="1" hangingPunct="1"/>
            <a:r>
              <a:rPr lang="en-US" altLang="en-US" sz="4000" smtClean="0"/>
              <a:t>Apartheid in South Africa</a:t>
            </a:r>
            <a:br>
              <a:rPr lang="en-US" altLang="en-US" sz="4000" smtClean="0"/>
            </a:br>
            <a:endParaRPr lang="en-US" altLang="en-US" sz="4000" smtClean="0"/>
          </a:p>
        </p:txBody>
      </p:sp>
      <p:sp>
        <p:nvSpPr>
          <p:cNvPr id="28675" name="Rectangle 5"/>
          <p:cNvSpPr>
            <a:spLocks noGrp="1" noChangeArrowheads="1"/>
          </p:cNvSpPr>
          <p:nvPr>
            <p:ph type="body" sz="half" idx="1"/>
          </p:nvPr>
        </p:nvSpPr>
        <p:spPr>
          <a:xfrm>
            <a:off x="0" y="990600"/>
            <a:ext cx="4800600" cy="5135563"/>
          </a:xfrm>
        </p:spPr>
        <p:txBody>
          <a:bodyPr/>
          <a:lstStyle/>
          <a:p>
            <a:pPr eaLnBrk="1" hangingPunct="1">
              <a:lnSpc>
                <a:spcPct val="80000"/>
              </a:lnSpc>
            </a:pPr>
            <a:r>
              <a:rPr lang="en-US" altLang="en-US" sz="3000" smtClean="0"/>
              <a:t>1960-1990’s</a:t>
            </a:r>
          </a:p>
          <a:p>
            <a:pPr eaLnBrk="1" hangingPunct="1">
              <a:lnSpc>
                <a:spcPct val="80000"/>
              </a:lnSpc>
            </a:pPr>
            <a:endParaRPr lang="en-US" altLang="en-US" sz="3000" smtClean="0"/>
          </a:p>
          <a:p>
            <a:pPr eaLnBrk="1" hangingPunct="1">
              <a:lnSpc>
                <a:spcPct val="80000"/>
              </a:lnSpc>
            </a:pPr>
            <a:r>
              <a:rPr lang="en-US" altLang="en-US" sz="3000" smtClean="0"/>
              <a:t>Different levels of separation</a:t>
            </a:r>
          </a:p>
          <a:p>
            <a:pPr eaLnBrk="1" hangingPunct="1">
              <a:lnSpc>
                <a:spcPct val="80000"/>
              </a:lnSpc>
            </a:pPr>
            <a:endParaRPr lang="en-US" altLang="en-US" sz="3000" smtClean="0"/>
          </a:p>
          <a:p>
            <a:pPr eaLnBrk="1" hangingPunct="1">
              <a:lnSpc>
                <a:spcPct val="80000"/>
              </a:lnSpc>
            </a:pPr>
            <a:r>
              <a:rPr lang="en-US" altLang="en-US" sz="3000" smtClean="0"/>
              <a:t>Four officially enforced "races"–</a:t>
            </a:r>
            <a:r>
              <a:rPr lang="en-US" altLang="en-US" sz="2400" smtClean="0"/>
              <a:t> </a:t>
            </a:r>
          </a:p>
          <a:p>
            <a:pPr lvl="1" eaLnBrk="1" hangingPunct="1">
              <a:lnSpc>
                <a:spcPct val="80000"/>
              </a:lnSpc>
            </a:pPr>
            <a:r>
              <a:rPr lang="en-US" altLang="en-US" sz="2400" smtClean="0"/>
              <a:t>European (100% European),</a:t>
            </a:r>
          </a:p>
          <a:p>
            <a:pPr lvl="1" eaLnBrk="1" hangingPunct="1">
              <a:lnSpc>
                <a:spcPct val="80000"/>
              </a:lnSpc>
            </a:pPr>
            <a:r>
              <a:rPr lang="en-US" altLang="en-US" sz="2400" smtClean="0"/>
              <a:t>Asian (100% East Indian)</a:t>
            </a:r>
          </a:p>
          <a:p>
            <a:pPr lvl="1" eaLnBrk="1" hangingPunct="1">
              <a:lnSpc>
                <a:spcPct val="80000"/>
              </a:lnSpc>
            </a:pPr>
            <a:r>
              <a:rPr lang="en-US" altLang="en-US" sz="2400" smtClean="0"/>
              <a:t>African (100% African),  </a:t>
            </a:r>
          </a:p>
          <a:p>
            <a:pPr lvl="1" eaLnBrk="1" hangingPunct="1">
              <a:lnSpc>
                <a:spcPct val="80000"/>
              </a:lnSpc>
            </a:pPr>
            <a:r>
              <a:rPr lang="en-US" altLang="en-US" sz="2400" smtClean="0"/>
              <a:t>Colored (mixture of European and African). </a:t>
            </a:r>
          </a:p>
        </p:txBody>
      </p:sp>
      <p:pic>
        <p:nvPicPr>
          <p:cNvPr id="28676" name="Picture 7" descr="apartheid"/>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29200" y="1219200"/>
            <a:ext cx="3111500" cy="1968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677" name="Picture 8" descr="C:\Documents and Settings\KAINH\My Documents\My Pictures\mandel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3505200"/>
            <a:ext cx="20701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mtClean="0"/>
              <a:t>Genocide in Rwanda</a:t>
            </a:r>
          </a:p>
        </p:txBody>
      </p:sp>
      <p:sp>
        <p:nvSpPr>
          <p:cNvPr id="29699" name="Rectangle 3"/>
          <p:cNvSpPr>
            <a:spLocks noGrp="1" noChangeArrowheads="1"/>
          </p:cNvSpPr>
          <p:nvPr>
            <p:ph type="body" sz="half" idx="1"/>
          </p:nvPr>
        </p:nvSpPr>
        <p:spPr>
          <a:xfrm>
            <a:off x="457200" y="1600200"/>
            <a:ext cx="3048000" cy="4525963"/>
          </a:xfrm>
        </p:spPr>
        <p:txBody>
          <a:bodyPr/>
          <a:lstStyle/>
          <a:p>
            <a:pPr eaLnBrk="1" hangingPunct="1"/>
            <a:r>
              <a:rPr lang="en-US" altLang="en-US" smtClean="0"/>
              <a:t>1994 massacre of an estimated 800,000 to 1,071,000 ethnic Tutsis and moderate Hutus.</a:t>
            </a:r>
          </a:p>
        </p:txBody>
      </p:sp>
      <p:pic>
        <p:nvPicPr>
          <p:cNvPr id="29700" name="Picture 9" descr="C:\Documents and Settings\KAINH\My Documents\My Pictures\remb rwanda.jpg"/>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3581400" y="1912938"/>
            <a:ext cx="5105400" cy="3611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821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5" descr="http://www-personal.umich.edu/~sarhaus/courses/UP402_696_f2002/ceckman/html/asian.nationII.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475" y="58738"/>
            <a:ext cx="8807450" cy="683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225" y="304800"/>
            <a:ext cx="89916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smtClean="0"/>
              <a:t>The website below shows ethnic groups by county/city/zip code</a:t>
            </a:r>
          </a:p>
        </p:txBody>
      </p:sp>
      <p:sp>
        <p:nvSpPr>
          <p:cNvPr id="3" name="Rectangle 2"/>
          <p:cNvSpPr/>
          <p:nvPr/>
        </p:nvSpPr>
        <p:spPr>
          <a:xfrm>
            <a:off x="2286000" y="3105150"/>
            <a:ext cx="4572000" cy="1385888"/>
          </a:xfrm>
          <a:prstGeom prst="rect">
            <a:avLst/>
          </a:prstGeom>
        </p:spPr>
        <p:txBody>
          <a:bodyPr>
            <a:spAutoFit/>
          </a:bodyPr>
          <a:lstStyle/>
          <a:p>
            <a:pPr>
              <a:defRPr/>
            </a:pPr>
            <a:r>
              <a:rPr lang="en-US" sz="2800" dirty="0">
                <a:solidFill>
                  <a:schemeClr val="bg1">
                    <a:lumMod val="60000"/>
                    <a:lumOff val="40000"/>
                  </a:schemeClr>
                </a:solidFill>
                <a:hlinkClick r:id="rId2"/>
              </a:rPr>
              <a:t>http://projects.nytimes.com/census/2010/explorer</a:t>
            </a:r>
            <a:endParaRPr lang="en-US" sz="2800" dirty="0">
              <a:solidFill>
                <a:schemeClr val="bg1">
                  <a:lumMod val="60000"/>
                  <a:lumOff val="40000"/>
                </a:schemeClr>
              </a:solidFill>
            </a:endParaRPr>
          </a:p>
          <a:p>
            <a:pPr>
              <a:defRPr/>
            </a:pPr>
            <a:endParaRPr lang="en-US" sz="2800" dirty="0">
              <a:solidFill>
                <a:schemeClr val="bg1">
                  <a:lumMod val="60000"/>
                  <a:lumOff val="40000"/>
                </a:schemeClr>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3513"/>
            <a:ext cx="8604250" cy="655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590550"/>
            <a:ext cx="8529638" cy="747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7738" y="41275"/>
            <a:ext cx="7205662" cy="681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8" y="0"/>
            <a:ext cx="9844088" cy="690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0"/>
            <a:ext cx="8229600" cy="1143000"/>
          </a:xfrm>
        </p:spPr>
        <p:txBody>
          <a:bodyPr/>
          <a:lstStyle/>
          <a:p>
            <a:pPr eaLnBrk="1" hangingPunct="1"/>
            <a:r>
              <a:rPr lang="en-US" altLang="en-US" smtClean="0"/>
              <a:t>Identity</a:t>
            </a:r>
          </a:p>
        </p:txBody>
      </p:sp>
      <p:sp>
        <p:nvSpPr>
          <p:cNvPr id="5123" name="Rectangle 3"/>
          <p:cNvSpPr>
            <a:spLocks noGrp="1" noChangeArrowheads="1"/>
          </p:cNvSpPr>
          <p:nvPr>
            <p:ph type="body" idx="1"/>
          </p:nvPr>
        </p:nvSpPr>
        <p:spPr>
          <a:xfrm>
            <a:off x="381000" y="1295400"/>
            <a:ext cx="8382000" cy="5257800"/>
          </a:xfrm>
        </p:spPr>
        <p:txBody>
          <a:bodyPr/>
          <a:lstStyle/>
          <a:p>
            <a:pPr eaLnBrk="1" hangingPunct="1">
              <a:lnSpc>
                <a:spcPct val="90000"/>
              </a:lnSpc>
            </a:pPr>
            <a:r>
              <a:rPr lang="en-US" altLang="en-US" sz="2800" dirty="0" smtClean="0"/>
              <a:t>Identity – </a:t>
            </a:r>
            <a:r>
              <a:rPr lang="en-US" altLang="en-US" sz="2400" dirty="0" smtClean="0"/>
              <a:t>“how we make sense of ourselves” – Rose</a:t>
            </a:r>
          </a:p>
          <a:p>
            <a:pPr eaLnBrk="1" hangingPunct="1">
              <a:lnSpc>
                <a:spcPct val="90000"/>
              </a:lnSpc>
            </a:pPr>
            <a:endParaRPr lang="en-US" altLang="en-US" sz="2400" dirty="0" smtClean="0"/>
          </a:p>
          <a:p>
            <a:pPr eaLnBrk="1" hangingPunct="1">
              <a:lnSpc>
                <a:spcPct val="90000"/>
              </a:lnSpc>
            </a:pPr>
            <a:r>
              <a:rPr lang="en-US" altLang="en-US" sz="2800" dirty="0" smtClean="0"/>
              <a:t>How do we establish identities?</a:t>
            </a:r>
            <a:br>
              <a:rPr lang="en-US" altLang="en-US" sz="2800" dirty="0" smtClean="0"/>
            </a:br>
            <a:r>
              <a:rPr lang="en-US" altLang="en-US" sz="2800" dirty="0" smtClean="0">
                <a:solidFill>
                  <a:schemeClr val="accent1"/>
                </a:solidFill>
              </a:rPr>
              <a:t>	</a:t>
            </a:r>
            <a:r>
              <a:rPr lang="en-US" altLang="en-US" sz="2000" b="1" dirty="0" smtClean="0">
                <a:solidFill>
                  <a:schemeClr val="accent1"/>
                </a:solidFill>
              </a:rPr>
              <a:t>- </a:t>
            </a:r>
            <a:r>
              <a:rPr lang="en-US" altLang="en-US" sz="2300" b="1" dirty="0" smtClean="0">
                <a:solidFill>
                  <a:schemeClr val="accent1"/>
                </a:solidFill>
              </a:rPr>
              <a:t>we construct our identities through </a:t>
            </a:r>
            <a:r>
              <a:rPr lang="en-US" altLang="en-US" sz="2300" b="1" u="sng" dirty="0" smtClean="0">
                <a:solidFill>
                  <a:schemeClr val="accent1"/>
                </a:solidFill>
              </a:rPr>
              <a:t>experiences</a:t>
            </a:r>
            <a:r>
              <a:rPr lang="en-US" altLang="en-US" sz="2300" b="1" dirty="0" smtClean="0">
                <a:solidFill>
                  <a:schemeClr val="accent1"/>
                </a:solidFill>
              </a:rPr>
              <a:t>, 		  emotions </a:t>
            </a:r>
            <a:r>
              <a:rPr lang="en-US" altLang="en-US" sz="2300" b="1" u="sng" dirty="0" smtClean="0">
                <a:solidFill>
                  <a:schemeClr val="accent1"/>
                </a:solidFill>
              </a:rPr>
              <a:t>connections</a:t>
            </a:r>
            <a:r>
              <a:rPr lang="en-US" altLang="en-US" sz="2300" b="1" dirty="0" smtClean="0">
                <a:solidFill>
                  <a:schemeClr val="accent1"/>
                </a:solidFill>
              </a:rPr>
              <a:t>, and </a:t>
            </a:r>
            <a:r>
              <a:rPr lang="en-US" altLang="en-US" sz="2300" b="1" u="sng" dirty="0" smtClean="0">
                <a:solidFill>
                  <a:schemeClr val="accent1"/>
                </a:solidFill>
              </a:rPr>
              <a:t>rejections</a:t>
            </a:r>
            <a:r>
              <a:rPr lang="en-US" altLang="en-US" sz="2300" b="1" dirty="0" smtClean="0">
                <a:solidFill>
                  <a:schemeClr val="accent1"/>
                </a:solidFill>
              </a:rPr>
              <a:t>.</a:t>
            </a:r>
          </a:p>
          <a:p>
            <a:pPr lvl="2" eaLnBrk="1" hangingPunct="1">
              <a:lnSpc>
                <a:spcPct val="90000"/>
              </a:lnSpc>
              <a:buFontTx/>
              <a:buChar char="-"/>
            </a:pPr>
            <a:r>
              <a:rPr lang="en-US" altLang="en-US" sz="2300" b="1" dirty="0" smtClean="0">
                <a:solidFill>
                  <a:schemeClr val="accent1"/>
                </a:solidFill>
                <a:latin typeface="Franklin Gothic Medium" panose="020B0603020102020204" pitchFamily="34" charset="0"/>
              </a:rPr>
              <a:t>An identity is a </a:t>
            </a:r>
            <a:r>
              <a:rPr lang="en-US" altLang="en-US" sz="2300" b="1" u="sng" dirty="0" smtClean="0">
                <a:solidFill>
                  <a:schemeClr val="accent1"/>
                </a:solidFill>
                <a:latin typeface="Franklin Gothic Medium" panose="020B0603020102020204" pitchFamily="34" charset="0"/>
              </a:rPr>
              <a:t>snapshot</a:t>
            </a:r>
            <a:r>
              <a:rPr lang="en-US" altLang="en-US" sz="2300" b="1" dirty="0" smtClean="0">
                <a:solidFill>
                  <a:schemeClr val="accent1"/>
                </a:solidFill>
                <a:latin typeface="Franklin Gothic Medium" panose="020B0603020102020204" pitchFamily="34" charset="0"/>
              </a:rPr>
              <a:t> of who we are at a point in time</a:t>
            </a:r>
          </a:p>
          <a:p>
            <a:pPr lvl="2" eaLnBrk="1" hangingPunct="1">
              <a:lnSpc>
                <a:spcPct val="90000"/>
              </a:lnSpc>
              <a:buFontTx/>
              <a:buChar char="-"/>
            </a:pPr>
            <a:r>
              <a:rPr lang="en-US" altLang="en-US" sz="2300" b="1" dirty="0" smtClean="0">
                <a:solidFill>
                  <a:schemeClr val="accent1"/>
                </a:solidFill>
                <a:latin typeface="Franklin Gothic Medium" panose="020B0603020102020204" pitchFamily="34" charset="0"/>
              </a:rPr>
              <a:t>Identities are </a:t>
            </a:r>
            <a:r>
              <a:rPr lang="en-US" altLang="en-US" sz="2300" b="1" u="sng" dirty="0" smtClean="0">
                <a:solidFill>
                  <a:schemeClr val="accent1"/>
                </a:solidFill>
                <a:latin typeface="Franklin Gothic Medium" panose="020B0603020102020204" pitchFamily="34" charset="0"/>
              </a:rPr>
              <a:t>fluid</a:t>
            </a:r>
            <a:r>
              <a:rPr lang="en-US" altLang="en-US" sz="2300" b="1" dirty="0" smtClean="0">
                <a:solidFill>
                  <a:schemeClr val="accent1"/>
                </a:solidFill>
                <a:latin typeface="Franklin Gothic Medium" panose="020B0603020102020204" pitchFamily="34" charset="0"/>
              </a:rPr>
              <a:t>, constantly changing, shifting, becoming.</a:t>
            </a:r>
          </a:p>
          <a:p>
            <a:pPr lvl="2" eaLnBrk="1" hangingPunct="1">
              <a:lnSpc>
                <a:spcPct val="90000"/>
              </a:lnSpc>
              <a:buFontTx/>
              <a:buChar char="-"/>
            </a:pPr>
            <a:r>
              <a:rPr lang="en-US" altLang="en-US" sz="2300" b="1" dirty="0" smtClean="0">
                <a:solidFill>
                  <a:schemeClr val="accent1"/>
                </a:solidFill>
                <a:latin typeface="Franklin Gothic Medium" panose="020B0603020102020204" pitchFamily="34" charset="0"/>
              </a:rPr>
              <a:t>Identities </a:t>
            </a:r>
            <a:r>
              <a:rPr lang="en-US" altLang="en-US" sz="2300" b="1" i="1" u="sng" dirty="0" smtClean="0">
                <a:solidFill>
                  <a:schemeClr val="accent1"/>
                </a:solidFill>
                <a:latin typeface="Franklin Gothic Medium" panose="020B0603020102020204" pitchFamily="34" charset="0"/>
              </a:rPr>
              <a:t>vary across scales </a:t>
            </a:r>
            <a:r>
              <a:rPr lang="en-US" altLang="en-US" sz="2300" b="1" dirty="0" smtClean="0">
                <a:solidFill>
                  <a:schemeClr val="accent1"/>
                </a:solidFill>
                <a:latin typeface="Franklin Gothic Medium" panose="020B0603020102020204" pitchFamily="34" charset="0"/>
              </a:rPr>
              <a:t>and affect each other across scales.</a:t>
            </a:r>
          </a:p>
          <a:p>
            <a:pPr lvl="2" eaLnBrk="1" hangingPunct="1">
              <a:lnSpc>
                <a:spcPct val="90000"/>
              </a:lnSpc>
              <a:buFontTx/>
              <a:buChar char="-"/>
            </a:pPr>
            <a:r>
              <a:rPr lang="en-US" altLang="en-US" sz="2300" b="1" dirty="0" smtClean="0">
                <a:solidFill>
                  <a:schemeClr val="accent1"/>
                </a:solidFill>
                <a:latin typeface="Franklin Gothic Medium" panose="020B0603020102020204" pitchFamily="34" charset="0"/>
              </a:rPr>
              <a:t>Identities are also constructed by </a:t>
            </a:r>
            <a:r>
              <a:rPr lang="en-US" altLang="en-US" sz="2300" b="1" i="1" dirty="0" smtClean="0">
                <a:solidFill>
                  <a:schemeClr val="accent1"/>
                </a:solidFill>
                <a:latin typeface="Franklin Gothic Medium" panose="020B0603020102020204" pitchFamily="34" charset="0"/>
              </a:rPr>
              <a:t>identifying against </a:t>
            </a:r>
            <a:r>
              <a:rPr lang="en-US" altLang="en-US" sz="2300" b="1" dirty="0" smtClean="0">
                <a:solidFill>
                  <a:schemeClr val="accent1"/>
                </a:solidFill>
                <a:latin typeface="Franklin Gothic Medium" panose="020B0603020102020204" pitchFamily="34" charset="0"/>
              </a:rPr>
              <a:t>(defining the other and then defining ourselves as “not that.”)</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BCBCBC"/>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0"/>
            <a:ext cx="9144000" cy="67056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extLst/>
        </p:spPr>
        <p:txBody>
          <a:bodyPr/>
          <a:lstStyle/>
          <a:p>
            <a:pPr algn="l" eaLnBrk="1" hangingPunct="1">
              <a:defRPr/>
            </a:pPr>
            <a:r>
              <a:rPr lang="en-US" u="sng" dirty="0" smtClean="0">
                <a:solidFill>
                  <a:schemeClr val="bg2"/>
                </a:solidFill>
                <a:latin typeface="Arial" pitchFamily="34" charset="0"/>
                <a:cs typeface="Arial" pitchFamily="34" charset="0"/>
              </a:rPr>
              <a:t>Women’s roles around the world</a:t>
            </a:r>
            <a:br>
              <a:rPr lang="en-US" u="sng" dirty="0" smtClean="0">
                <a:solidFill>
                  <a:schemeClr val="bg2"/>
                </a:solidFill>
                <a:latin typeface="Arial" pitchFamily="34" charset="0"/>
                <a:cs typeface="Arial" pitchFamily="34" charset="0"/>
              </a:rPr>
            </a:br>
            <a:r>
              <a:rPr lang="en-US" u="sng" dirty="0" smtClean="0">
                <a:solidFill>
                  <a:schemeClr val="bg2"/>
                </a:solidFill>
                <a:latin typeface="Arial" pitchFamily="34" charset="0"/>
                <a:cs typeface="Arial" pitchFamily="34" charset="0"/>
              </a:rPr>
              <a:t/>
            </a:r>
            <a:br>
              <a:rPr lang="en-US" u="sng" dirty="0" smtClean="0">
                <a:solidFill>
                  <a:schemeClr val="bg2"/>
                </a:solidFill>
                <a:latin typeface="Arial" pitchFamily="34" charset="0"/>
                <a:cs typeface="Arial" pitchFamily="34" charset="0"/>
              </a:rPr>
            </a:br>
            <a:r>
              <a:rPr lang="en-US" sz="2800" dirty="0" smtClean="0">
                <a:latin typeface="Arial" pitchFamily="34" charset="0"/>
                <a:cs typeface="Arial" pitchFamily="34" charset="0"/>
              </a:rPr>
              <a:t>Most of Asia &amp; Africa, women work in = Agriculture</a:t>
            </a:r>
            <a:br>
              <a:rPr lang="en-US" sz="2800" dirty="0" smtClean="0">
                <a:latin typeface="Arial" pitchFamily="34" charset="0"/>
                <a:cs typeface="Arial" pitchFamily="34" charset="0"/>
              </a:rPr>
            </a:br>
            <a:r>
              <a:rPr lang="en-US" sz="2800" dirty="0" smtClean="0">
                <a:latin typeface="Arial" pitchFamily="34" charset="0"/>
                <a:cs typeface="Arial" pitchFamily="34" charset="0"/>
              </a:rPr>
              <a:t>Asia= +50%</a:t>
            </a:r>
            <a:br>
              <a:rPr lang="en-US" sz="2800" dirty="0" smtClean="0">
                <a:latin typeface="Arial" pitchFamily="34" charset="0"/>
                <a:cs typeface="Arial" pitchFamily="34" charset="0"/>
              </a:rPr>
            </a:br>
            <a:r>
              <a:rPr lang="en-US" sz="2800" dirty="0" smtClean="0">
                <a:latin typeface="Arial" pitchFamily="34" charset="0"/>
                <a:cs typeface="Arial" pitchFamily="34" charset="0"/>
              </a:rPr>
              <a:t>Africa= +80%</a:t>
            </a:r>
            <a:br>
              <a:rPr lang="en-US" sz="2800" dirty="0" smtClean="0">
                <a:latin typeface="Arial" pitchFamily="34" charset="0"/>
                <a:cs typeface="Arial" pitchFamily="34" charset="0"/>
              </a:rPr>
            </a:br>
            <a:r>
              <a:rPr lang="en-US" sz="2800" dirty="0" smtClean="0">
                <a:latin typeface="Arial" pitchFamily="34" charset="0"/>
                <a:cs typeface="Arial" pitchFamily="34" charset="0"/>
              </a:rPr>
              <a:t/>
            </a:r>
            <a:br>
              <a:rPr lang="en-US" sz="2800" dirty="0" smtClean="0">
                <a:latin typeface="Arial" pitchFamily="34" charset="0"/>
                <a:cs typeface="Arial" pitchFamily="34" charset="0"/>
              </a:rPr>
            </a:br>
            <a:r>
              <a:rPr lang="en-US" sz="2800" dirty="0" smtClean="0">
                <a:latin typeface="Arial" pitchFamily="34" charset="0"/>
                <a:cs typeface="Arial" pitchFamily="34" charset="0"/>
              </a:rPr>
              <a:t>Mexico= work in agriculture or in maquiladora’s</a:t>
            </a:r>
            <a:br>
              <a:rPr lang="en-US" sz="2800" dirty="0" smtClean="0">
                <a:latin typeface="Arial" pitchFamily="34" charset="0"/>
                <a:cs typeface="Arial" pitchFamily="34" charset="0"/>
              </a:rPr>
            </a:br>
            <a:r>
              <a:rPr lang="en-US" sz="2800" dirty="0" smtClean="0">
                <a:latin typeface="Arial" pitchFamily="34" charset="0"/>
                <a:cs typeface="Arial" pitchFamily="34" charset="0"/>
              </a:rPr>
              <a:t/>
            </a:r>
            <a:br>
              <a:rPr lang="en-US" sz="2800" dirty="0" smtClean="0">
                <a:latin typeface="Arial" pitchFamily="34" charset="0"/>
                <a:cs typeface="Arial" pitchFamily="34" charset="0"/>
              </a:rPr>
            </a:br>
            <a:r>
              <a:rPr lang="en-US" sz="2800" dirty="0" smtClean="0">
                <a:latin typeface="Arial" pitchFamily="34" charset="0"/>
                <a:cs typeface="Arial" pitchFamily="34" charset="0"/>
              </a:rPr>
              <a:t>Pakistan= women’s rights depend on scale</a:t>
            </a:r>
            <a:br>
              <a:rPr lang="en-US" sz="2800" dirty="0" smtClean="0">
                <a:latin typeface="Arial" pitchFamily="34" charset="0"/>
                <a:cs typeface="Arial" pitchFamily="34" charset="0"/>
              </a:rPr>
            </a:br>
            <a:r>
              <a:rPr lang="en-US" sz="2800" dirty="0" smtClean="0">
                <a:latin typeface="Arial" pitchFamily="34" charset="0"/>
                <a:cs typeface="Arial" pitchFamily="34" charset="0"/>
              </a:rPr>
              <a:t>	        big cities=more rights   rural areas=invisible</a:t>
            </a:r>
            <a:br>
              <a:rPr lang="en-US" sz="2800" dirty="0" smtClean="0">
                <a:latin typeface="Arial" pitchFamily="34" charset="0"/>
                <a:cs typeface="Arial" pitchFamily="34" charset="0"/>
              </a:rPr>
            </a:br>
            <a:r>
              <a:rPr lang="en-US" sz="2800" dirty="0" smtClean="0">
                <a:latin typeface="Arial" pitchFamily="34" charset="0"/>
                <a:cs typeface="Arial" pitchFamily="34" charset="0"/>
              </a:rPr>
              <a:t/>
            </a:r>
            <a:br>
              <a:rPr lang="en-US" sz="2800" dirty="0" smtClean="0">
                <a:latin typeface="Arial" pitchFamily="34" charset="0"/>
                <a:cs typeface="Arial" pitchFamily="34" charset="0"/>
              </a:rPr>
            </a:br>
            <a:r>
              <a:rPr lang="en-US" sz="2800" dirty="0" smtClean="0">
                <a:latin typeface="Arial" pitchFamily="34" charset="0"/>
                <a:cs typeface="Arial" pitchFamily="34" charset="0"/>
              </a:rPr>
              <a:t>Africa= women do 80% of the work but no credit for it</a:t>
            </a:r>
            <a:br>
              <a:rPr lang="en-US" sz="2800" dirty="0" smtClean="0">
                <a:latin typeface="Arial" pitchFamily="34" charset="0"/>
                <a:cs typeface="Arial" pitchFamily="34" charset="0"/>
              </a:rPr>
            </a:br>
            <a:r>
              <a:rPr lang="en-US" sz="2800" dirty="0" smtClean="0">
                <a:latin typeface="Arial" pitchFamily="34" charset="0"/>
                <a:cs typeface="Arial" pitchFamily="34" charset="0"/>
              </a:rPr>
              <a:t>             *cannot own land or get loans</a:t>
            </a:r>
            <a:endParaRPr lang="en-U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Grp="1" noChangeArrowheads="1"/>
          </p:cNvSpPr>
          <p:nvPr>
            <p:ph type="title"/>
          </p:nvPr>
        </p:nvSpPr>
        <p:spPr/>
        <p:txBody>
          <a:bodyPr/>
          <a:lstStyle/>
          <a:p>
            <a:pPr eaLnBrk="1" hangingPunct="1"/>
            <a:r>
              <a:rPr lang="en-US" altLang="en-US" sz="4000" smtClean="0"/>
              <a:t>What are some ways you identify against the “other”?</a:t>
            </a:r>
            <a:br>
              <a:rPr lang="en-US" altLang="en-US" sz="4000" smtClean="0"/>
            </a:br>
            <a:endParaRPr lang="en-US" altLang="en-US" sz="4000" smtClean="0"/>
          </a:p>
        </p:txBody>
      </p:sp>
      <p:sp>
        <p:nvSpPr>
          <p:cNvPr id="6147" name="Rectangle 7"/>
          <p:cNvSpPr>
            <a:spLocks noGrp="1" noChangeArrowheads="1"/>
          </p:cNvSpPr>
          <p:nvPr>
            <p:ph type="body" idx="1"/>
          </p:nvPr>
        </p:nvSpPr>
        <p:spPr/>
        <p:txBody>
          <a:bodyPr/>
          <a:lstStyle/>
          <a:p>
            <a:pPr eaLnBrk="1" hangingPunct="1">
              <a:defRPr/>
            </a:pPr>
            <a:r>
              <a:rPr lang="en-US" sz="3600" dirty="0" smtClean="0"/>
              <a:t>Gender</a:t>
            </a:r>
          </a:p>
          <a:p>
            <a:pPr eaLnBrk="1" hangingPunct="1">
              <a:defRPr/>
            </a:pPr>
            <a:r>
              <a:rPr lang="en-US" sz="3600" dirty="0" smtClean="0"/>
              <a:t>Ethnically</a:t>
            </a:r>
          </a:p>
          <a:p>
            <a:pPr eaLnBrk="1" hangingPunct="1">
              <a:defRPr/>
            </a:pPr>
            <a:r>
              <a:rPr lang="en-US" sz="3600" dirty="0" smtClean="0"/>
              <a:t>Generation</a:t>
            </a:r>
          </a:p>
          <a:p>
            <a:pPr marL="0" indent="0" eaLnBrk="1" hangingPunct="1">
              <a:buFontTx/>
              <a:buNone/>
              <a:defRPr/>
            </a:pPr>
            <a:endParaRPr lang="en-US" sz="36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z="4000" smtClean="0"/>
              <a:t>Ethnic Identification</a:t>
            </a:r>
            <a:br>
              <a:rPr lang="en-US" altLang="en-US" sz="4000" smtClean="0"/>
            </a:br>
            <a:r>
              <a:rPr lang="en-US" altLang="en-US" sz="4000" smtClean="0"/>
              <a:t>Check only one box</a:t>
            </a:r>
          </a:p>
        </p:txBody>
      </p:sp>
      <p:sp>
        <p:nvSpPr>
          <p:cNvPr id="7171" name="Rectangle 3"/>
          <p:cNvSpPr>
            <a:spLocks noGrp="1" noChangeArrowheads="1"/>
          </p:cNvSpPr>
          <p:nvPr>
            <p:ph type="body" sz="half" idx="1"/>
          </p:nvPr>
        </p:nvSpPr>
        <p:spPr/>
        <p:txBody>
          <a:bodyPr/>
          <a:lstStyle/>
          <a:p>
            <a:pPr eaLnBrk="1" hangingPunct="1"/>
            <a:r>
              <a:rPr lang="en-US" altLang="en-US" sz="2800" dirty="0" smtClean="0"/>
              <a:t>Many Americans of mixed </a:t>
            </a:r>
            <a:r>
              <a:rPr lang="en-US" altLang="en-US" sz="2800" i="1" dirty="0" smtClean="0"/>
              <a:t>ancestry</a:t>
            </a:r>
            <a:r>
              <a:rPr lang="en-US" altLang="en-US" sz="2800" dirty="0" smtClean="0"/>
              <a:t> do not fully identify with one single racial/ethnic category to and do not feel comfortable with it checking only one box. </a:t>
            </a:r>
          </a:p>
        </p:txBody>
      </p:sp>
      <p:pic>
        <p:nvPicPr>
          <p:cNvPr id="7172" name="Picture 4" descr="2_multiracial_young_wom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524000"/>
            <a:ext cx="35052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6" descr="deblij_ch05_fig0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24400" y="3810000"/>
            <a:ext cx="4038600" cy="2686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6858000"/>
          </a:xfrm>
        </p:spPr>
        <p:txBody>
          <a:bodyPr/>
          <a:lstStyle/>
          <a:p>
            <a:pPr algn="l" eaLnBrk="1" hangingPunct="1"/>
            <a:r>
              <a:rPr lang="en-US" altLang="en-US" sz="2000" b="1" u="sng" smtClean="0">
                <a:latin typeface="TimesNewRoman" charset="0"/>
              </a:rPr>
              <a:t>US Census Forms</a:t>
            </a:r>
            <a:br>
              <a:rPr lang="en-US" altLang="en-US" sz="2000" b="1" u="sng" smtClean="0">
                <a:latin typeface="TimesNewRoman" charset="0"/>
              </a:rPr>
            </a:br>
            <a:r>
              <a:rPr lang="en-US" altLang="en-US" sz="2800" b="1" u="sng" smtClean="0">
                <a:latin typeface="TimesNewRoman" charset="0"/>
              </a:rPr>
              <a:t>1870 Census </a:t>
            </a:r>
            <a:r>
              <a:rPr lang="en-US" altLang="en-US" sz="2800" b="1" smtClean="0">
                <a:latin typeface="TimesNewRoman" charset="0"/>
              </a:rPr>
              <a:t>         </a:t>
            </a:r>
            <a:r>
              <a:rPr lang="en-US" altLang="en-US" sz="2800" b="1" u="sng" smtClean="0">
                <a:latin typeface="TimesNewRoman" charset="0"/>
              </a:rPr>
              <a:t> 2010 Census</a:t>
            </a:r>
            <a:r>
              <a:rPr lang="en-US" altLang="en-US" sz="2000" smtClean="0">
                <a:latin typeface="TimesNewRoman" charset="0"/>
              </a:rPr>
              <a:t>                                                    --Race</a:t>
            </a:r>
            <a:br>
              <a:rPr lang="en-US" altLang="en-US" sz="2000" smtClean="0">
                <a:latin typeface="TimesNewRoman" charset="0"/>
              </a:rPr>
            </a:br>
            <a:r>
              <a:rPr lang="en-US" altLang="en-US" sz="2000" smtClean="0">
                <a:latin typeface="TimesNewRoman" charset="0"/>
              </a:rPr>
              <a:t>--Color                                  --Is person Spanish/Hispanic/Latino?                                             </a:t>
            </a:r>
            <a:br>
              <a:rPr lang="en-US" altLang="en-US" sz="2000" smtClean="0">
                <a:latin typeface="TimesNewRoman" charset="0"/>
              </a:rPr>
            </a:br>
            <a:r>
              <a:rPr lang="en-US" altLang="en-US" sz="2000" smtClean="0">
                <a:latin typeface="TimesNewRoman" charset="0"/>
              </a:rPr>
              <a:t>White                                   White</a:t>
            </a:r>
            <a:br>
              <a:rPr lang="en-US" altLang="en-US" sz="2000" smtClean="0">
                <a:latin typeface="TimesNewRoman" charset="0"/>
              </a:rPr>
            </a:br>
            <a:r>
              <a:rPr lang="en-US" altLang="en-US" sz="2000" smtClean="0">
                <a:latin typeface="TimesNewRoman" charset="0"/>
              </a:rPr>
              <a:t>Black                                    Black, African or Negro</a:t>
            </a:r>
            <a:br>
              <a:rPr lang="en-US" altLang="en-US" sz="2000" smtClean="0">
                <a:latin typeface="TimesNewRoman" charset="0"/>
              </a:rPr>
            </a:br>
            <a:r>
              <a:rPr lang="en-US" altLang="en-US" sz="2000" smtClean="0">
                <a:latin typeface="TimesNewRoman" charset="0"/>
              </a:rPr>
              <a:t>Mulatto                                 Am. Indian or Alaska Native (print Tribe)                                            Chinese                               Asian Indian</a:t>
            </a:r>
            <a:br>
              <a:rPr lang="en-US" altLang="en-US" sz="2000" smtClean="0">
                <a:latin typeface="TimesNewRoman" charset="0"/>
              </a:rPr>
            </a:br>
            <a:r>
              <a:rPr lang="en-US" altLang="en-US" sz="2000" smtClean="0">
                <a:latin typeface="TimesNewRoman" charset="0"/>
              </a:rPr>
              <a:t>Indian                                  Chinese</a:t>
            </a:r>
            <a:br>
              <a:rPr lang="en-US" altLang="en-US" sz="2000" smtClean="0">
                <a:latin typeface="TimesNewRoman" charset="0"/>
              </a:rPr>
            </a:br>
            <a:r>
              <a:rPr lang="en-US" altLang="en-US" sz="1400" smtClean="0">
                <a:latin typeface="TimesNewRoman" charset="0"/>
              </a:rPr>
              <a:t>	                                            </a:t>
            </a:r>
            <a:r>
              <a:rPr lang="en-US" altLang="en-US" sz="2000" smtClean="0">
                <a:latin typeface="TimesNewRoman" charset="0"/>
              </a:rPr>
              <a:t>Filipino</a:t>
            </a:r>
            <a:r>
              <a:rPr lang="en-US" altLang="en-US" sz="1400" smtClean="0">
                <a:latin typeface="TimesNewRoman" charset="0"/>
              </a:rPr>
              <a:t>	</a:t>
            </a:r>
            <a:br>
              <a:rPr lang="en-US" altLang="en-US" sz="1400" smtClean="0">
                <a:latin typeface="TimesNewRoman" charset="0"/>
              </a:rPr>
            </a:br>
            <a:r>
              <a:rPr lang="en-US" altLang="en-US" sz="1400" smtClean="0">
                <a:latin typeface="TimesNewRoman" charset="0"/>
              </a:rPr>
              <a:t>			       </a:t>
            </a:r>
            <a:r>
              <a:rPr lang="en-US" altLang="en-US" sz="2000" smtClean="0">
                <a:latin typeface="TimesNewRoman" charset="0"/>
              </a:rPr>
              <a:t>Japanese</a:t>
            </a:r>
            <a:r>
              <a:rPr lang="en-US" altLang="en-US" sz="1400" smtClean="0">
                <a:latin typeface="TimesNewRoman" charset="0"/>
              </a:rPr>
              <a:t/>
            </a:r>
            <a:br>
              <a:rPr lang="en-US" altLang="en-US" sz="1400" smtClean="0">
                <a:latin typeface="TimesNewRoman" charset="0"/>
              </a:rPr>
            </a:br>
            <a:r>
              <a:rPr lang="en-US" altLang="en-US" sz="2800" b="1" u="sng" smtClean="0">
                <a:latin typeface="TimesNewRoman" charset="0"/>
              </a:rPr>
              <a:t>1950 Census</a:t>
            </a:r>
            <a:r>
              <a:rPr lang="en-US" altLang="en-US" sz="2000" smtClean="0">
                <a:latin typeface="TimesNewRoman" charset="0"/>
              </a:rPr>
              <a:t>	      Korean</a:t>
            </a:r>
            <a:br>
              <a:rPr lang="en-US" altLang="en-US" sz="2000" smtClean="0">
                <a:latin typeface="TimesNewRoman" charset="0"/>
              </a:rPr>
            </a:br>
            <a:r>
              <a:rPr lang="en-US" altLang="en-US" sz="2000" smtClean="0">
                <a:latin typeface="TimesNewRoman" charset="0"/>
              </a:rPr>
              <a:t>--Race			      Vietnamese</a:t>
            </a:r>
            <a:br>
              <a:rPr lang="en-US" altLang="en-US" sz="2000" smtClean="0">
                <a:latin typeface="TimesNewRoman" charset="0"/>
              </a:rPr>
            </a:br>
            <a:r>
              <a:rPr lang="en-US" altLang="en-US" sz="2000" smtClean="0">
                <a:latin typeface="TimesNewRoman" charset="0"/>
              </a:rPr>
              <a:t>White			      Native Hawaiian</a:t>
            </a:r>
            <a:br>
              <a:rPr lang="en-US" altLang="en-US" sz="2000" smtClean="0">
                <a:latin typeface="TimesNewRoman" charset="0"/>
              </a:rPr>
            </a:br>
            <a:r>
              <a:rPr lang="en-US" altLang="en-US" sz="2000" smtClean="0">
                <a:latin typeface="TimesNewRoman" charset="0"/>
              </a:rPr>
              <a:t>Negro			      Guamanian or Chamorro </a:t>
            </a:r>
            <a:br>
              <a:rPr lang="en-US" altLang="en-US" sz="2000" smtClean="0">
                <a:latin typeface="TimesNewRoman" charset="0"/>
              </a:rPr>
            </a:br>
            <a:r>
              <a:rPr lang="en-US" altLang="en-US" sz="2000" smtClean="0">
                <a:latin typeface="TimesNewRoman" charset="0"/>
              </a:rPr>
              <a:t>Native American</a:t>
            </a:r>
            <a:r>
              <a:rPr lang="en-US" altLang="en-US" sz="1400" smtClean="0">
                <a:latin typeface="TimesNewRoman" charset="0"/>
              </a:rPr>
              <a:t>	         </a:t>
            </a:r>
            <a:r>
              <a:rPr lang="en-US" altLang="en-US" sz="2000" smtClean="0">
                <a:latin typeface="TimesNewRoman" charset="0"/>
              </a:rPr>
              <a:t>Samoan</a:t>
            </a:r>
            <a:r>
              <a:rPr lang="en-US" altLang="en-US" sz="1400" smtClean="0">
                <a:latin typeface="TimesNewRoman" charset="0"/>
              </a:rPr>
              <a:t/>
            </a:r>
            <a:br>
              <a:rPr lang="en-US" altLang="en-US" sz="1400" smtClean="0">
                <a:latin typeface="TimesNewRoman" charset="0"/>
              </a:rPr>
            </a:br>
            <a:r>
              <a:rPr lang="en-US" altLang="en-US" sz="2000" smtClean="0">
                <a:latin typeface="TimesNewRoman" charset="0"/>
              </a:rPr>
              <a:t>Japanese		       Other Pacific Island (print race)</a:t>
            </a:r>
            <a:br>
              <a:rPr lang="en-US" altLang="en-US" sz="2000" smtClean="0">
                <a:latin typeface="TimesNewRoman" charset="0"/>
              </a:rPr>
            </a:br>
            <a:r>
              <a:rPr lang="en-US" altLang="en-US" sz="2000" smtClean="0">
                <a:latin typeface="TimesNewRoman" charset="0"/>
              </a:rPr>
              <a:t>Chinese		       Other Asian (print race)</a:t>
            </a:r>
            <a:br>
              <a:rPr lang="en-US" altLang="en-US" sz="2000" smtClean="0">
                <a:latin typeface="TimesNewRoman" charset="0"/>
              </a:rPr>
            </a:br>
            <a:r>
              <a:rPr lang="en-US" altLang="en-US" sz="2000" smtClean="0">
                <a:latin typeface="TimesNewRoman" charset="0"/>
              </a:rPr>
              <a:t>Filipino			        Some other race (print race) </a:t>
            </a:r>
            <a:br>
              <a:rPr lang="en-US" altLang="en-US" sz="2000" smtClean="0">
                <a:latin typeface="TimesNewRoman" charset="0"/>
              </a:rPr>
            </a:br>
            <a:r>
              <a:rPr lang="en-US" altLang="en-US" sz="2000" smtClean="0">
                <a:latin typeface="TimesNewRoman" charset="0"/>
              </a:rPr>
              <a:t>Other Race			</a:t>
            </a:r>
            <a:br>
              <a:rPr lang="en-US" altLang="en-US" sz="2000" smtClean="0">
                <a:latin typeface="TimesNewRoman" charset="0"/>
              </a:rPr>
            </a:br>
            <a:r>
              <a:rPr lang="en-US" altLang="en-US" sz="1400" smtClean="0">
                <a:latin typeface="TimesNewRoman" charset="0"/>
              </a:rPr>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pPr eaLnBrk="1" hangingPunct="1"/>
            <a:r>
              <a:rPr lang="en-US" altLang="en-US" smtClean="0"/>
              <a:t>Ethnicity is not biological</a:t>
            </a:r>
          </a:p>
        </p:txBody>
      </p:sp>
      <p:sp>
        <p:nvSpPr>
          <p:cNvPr id="9219" name="Rectangle 3"/>
          <p:cNvSpPr>
            <a:spLocks noGrp="1" noChangeArrowheads="1"/>
          </p:cNvSpPr>
          <p:nvPr>
            <p:ph type="body" sz="half" idx="1"/>
          </p:nvPr>
        </p:nvSpPr>
        <p:spPr>
          <a:xfrm>
            <a:off x="457200" y="1600200"/>
            <a:ext cx="4191000" cy="4800600"/>
          </a:xfrm>
        </p:spPr>
        <p:txBody>
          <a:bodyPr/>
          <a:lstStyle/>
          <a:p>
            <a:pPr eaLnBrk="1" hangingPunct="1">
              <a:lnSpc>
                <a:spcPct val="90000"/>
              </a:lnSpc>
            </a:pPr>
            <a:r>
              <a:rPr lang="en-US" altLang="en-US" sz="2400" smtClean="0"/>
              <a:t>Both women are genetically African</a:t>
            </a:r>
          </a:p>
          <a:p>
            <a:pPr eaLnBrk="1" hangingPunct="1">
              <a:lnSpc>
                <a:spcPct val="90000"/>
              </a:lnSpc>
            </a:pPr>
            <a:r>
              <a:rPr lang="en-US" altLang="en-US" sz="2400" smtClean="0"/>
              <a:t>Do not speak the same language.</a:t>
            </a:r>
          </a:p>
          <a:p>
            <a:pPr eaLnBrk="1" hangingPunct="1">
              <a:lnSpc>
                <a:spcPct val="90000"/>
              </a:lnSpc>
            </a:pPr>
            <a:r>
              <a:rPr lang="en-US" altLang="en-US" sz="2400" smtClean="0"/>
              <a:t>Do not share cultural patterns due to the fact that they were brought up in very different societies. </a:t>
            </a:r>
          </a:p>
          <a:p>
            <a:pPr eaLnBrk="1" hangingPunct="1">
              <a:lnSpc>
                <a:spcPct val="90000"/>
              </a:lnSpc>
            </a:pPr>
            <a:r>
              <a:rPr lang="en-US" altLang="en-US" sz="2400" smtClean="0"/>
              <a:t>The African American woman is far more similar culturally to her European American neighbors than to the West African woman from Senegal.</a:t>
            </a:r>
          </a:p>
        </p:txBody>
      </p:sp>
      <p:pic>
        <p:nvPicPr>
          <p:cNvPr id="9220" name="Picture 6" descr="photo of a young African American woma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53000" y="1371600"/>
            <a:ext cx="2362200" cy="2298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21" name="Picture 7" descr="photo of a young Senagalese wom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3810000"/>
            <a:ext cx="1947863"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smtClean="0"/>
              <a:t>The biology of race</a:t>
            </a:r>
          </a:p>
        </p:txBody>
      </p:sp>
      <p:sp>
        <p:nvSpPr>
          <p:cNvPr id="10243" name="Rectangle 3"/>
          <p:cNvSpPr>
            <a:spLocks noGrp="1" noChangeArrowheads="1"/>
          </p:cNvSpPr>
          <p:nvPr>
            <p:ph type="body" idx="1"/>
          </p:nvPr>
        </p:nvSpPr>
        <p:spPr/>
        <p:txBody>
          <a:bodyPr/>
          <a:lstStyle/>
          <a:p>
            <a:pPr eaLnBrk="1" hangingPunct="1"/>
            <a:r>
              <a:rPr lang="en-US" altLang="en-US" smtClean="0"/>
              <a:t>A </a:t>
            </a:r>
            <a:r>
              <a:rPr lang="en-US" altLang="en-US" b="1" smtClean="0"/>
              <a:t>race</a:t>
            </a:r>
            <a:r>
              <a:rPr lang="en-US" altLang="en-US" smtClean="0"/>
              <a:t> is a biological subspecies, or variety of a species.  </a:t>
            </a:r>
          </a:p>
          <a:p>
            <a:pPr eaLnBrk="1" hangingPunct="1"/>
            <a:r>
              <a:rPr lang="en-US" altLang="en-US" smtClean="0"/>
              <a:t>All humans today are 99.9% genetically identical.</a:t>
            </a:r>
          </a:p>
          <a:p>
            <a:pPr eaLnBrk="1" hangingPunct="1"/>
            <a:r>
              <a:rPr lang="en-US" altLang="en-US" smtClean="0"/>
              <a:t>Attempts to scientifically divide humanity into biological races have proven fruitless. </a:t>
            </a:r>
          </a:p>
          <a:p>
            <a:pPr eaLnBrk="1" hangingPunct="1"/>
            <a:r>
              <a:rPr lang="en-US" altLang="en-US" smtClean="0"/>
              <a:t>Human "races" are primarily man made creations, not biological realities.</a:t>
            </a:r>
          </a:p>
          <a:p>
            <a:pPr eaLnBrk="1" hangingPunct="1"/>
            <a:endParaRPr lang="en-US" altLang="en-US" smtClean="0"/>
          </a:p>
          <a:p>
            <a:pPr eaLnBrk="1" hangingPunct="1"/>
            <a:endParaRPr lang="en-US" altLang="en-US" smtClean="0"/>
          </a:p>
          <a:p>
            <a:pPr eaLnBrk="1" hangingPunct="1"/>
            <a:endParaRPr lang="en-US" alt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Default Design">
      <a:majorFont>
        <a:latin typeface="Franklin Gothic Medium"/>
        <a:ea typeface=""/>
        <a:cs typeface=""/>
      </a:majorFont>
      <a:minorFont>
        <a:latin typeface="Franklin Gothic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4937</TotalTime>
  <Words>553</Words>
  <Application>Microsoft Office PowerPoint</Application>
  <PresentationFormat>On-screen Show (4:3)</PresentationFormat>
  <Paragraphs>93</Paragraphs>
  <Slides>40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Franklin Gothic Medium</vt:lpstr>
      <vt:lpstr>TimesNewRoman</vt:lpstr>
      <vt:lpstr>Default Design</vt:lpstr>
      <vt:lpstr>Identity, Race, &amp; Ethnicity </vt:lpstr>
      <vt:lpstr>As we study geography, an objective analysis of race, ethnicity, and world wide patterns of discrimination is required:</vt:lpstr>
      <vt:lpstr>What is Identity and How are Identities Constructed?</vt:lpstr>
      <vt:lpstr>Identity</vt:lpstr>
      <vt:lpstr>What are some ways you identify against the “other”? </vt:lpstr>
      <vt:lpstr>Ethnic Identification Check only one box</vt:lpstr>
      <vt:lpstr>US Census Forms 1870 Census           2010 Census                                                    --Race --Color                                  --Is person Spanish/Hispanic/Latino?                                              White                                   White Black                                    Black, African or Negro Mulatto                                 Am. Indian or Alaska Native (print Tribe)                                            Chinese                               Asian Indian Indian                                  Chinese                                              Filipino            Japanese 1950 Census       Korean --Race         Vietnamese White         Native Hawaiian Negro         Guamanian or Chamorro  Native American          Samoan Japanese         Other Pacific Island (print race) Chinese         Other Asian (print race) Filipino           Some other race (print race)  Other Race        </vt:lpstr>
      <vt:lpstr>Ethnicity is not biological</vt:lpstr>
      <vt:lpstr>The biology of race</vt:lpstr>
      <vt:lpstr>Skin Color</vt:lpstr>
      <vt:lpstr>Skin pigmentation developed as the body’s way of balancing its need for vitamin D and folate. Those closer to the equator had darker skin to prevent folate deficiency. http://www.understandingrace.org/humvar/africa.html</vt:lpstr>
      <vt:lpstr>Skin Color Variations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If we are all the human “race,” how could we catergorize amongst ourselves based on biology???</vt:lpstr>
      <vt:lpstr>Why not use blood type instead of Skin Color?</vt:lpstr>
      <vt:lpstr> Which one of these people do you think is Hispanic? </vt:lpstr>
      <vt:lpstr>PowerPoint Presentation</vt:lpstr>
      <vt:lpstr>PowerPoint Presentation</vt:lpstr>
      <vt:lpstr>Ethnic Identification</vt:lpstr>
      <vt:lpstr>Atrocities carried out in the name of ethnic/racial purification.  </vt:lpstr>
      <vt:lpstr>Ethnic Cleansing</vt:lpstr>
      <vt:lpstr>Apartheid in South Africa </vt:lpstr>
      <vt:lpstr>Genocide in Rwanda</vt:lpstr>
      <vt:lpstr>PowerPoint Presentation</vt:lpstr>
      <vt:lpstr>PowerPoint Presentation</vt:lpstr>
      <vt:lpstr>PowerPoint Presentation</vt:lpstr>
      <vt:lpstr>The website below shows ethnic groups by county/city/zip code</vt:lpstr>
      <vt:lpstr>PowerPoint Presentation</vt:lpstr>
      <vt:lpstr>PowerPoint Presentation</vt:lpstr>
      <vt:lpstr>PowerPoint Presentation</vt:lpstr>
      <vt:lpstr>PowerPoint Presentation</vt:lpstr>
      <vt:lpstr>Women’s roles around the world  Most of Asia &amp; Africa, women work in = Agriculture Asia= +50% Africa= +80%  Mexico= work in agriculture or in maquiladora’s  Pakistan= women’s rights depend on scale          big cities=more rights   rural areas=invisible  Africa= women do 80% of the work but no credit for it              *cannot own land or get loans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Erin Fouberg</dc:creator>
  <cp:lastModifiedBy>Kain, Holly</cp:lastModifiedBy>
  <cp:revision>149</cp:revision>
  <dcterms:created xsi:type="dcterms:W3CDTF">2006-03-27T21:33:21Z</dcterms:created>
  <dcterms:modified xsi:type="dcterms:W3CDTF">2017-10-25T21:09:17Z</dcterms:modified>
</cp:coreProperties>
</file>